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4" r:id="rId5"/>
    <p:sldId id="265" r:id="rId6"/>
    <p:sldId id="266" r:id="rId7"/>
    <p:sldId id="267" r:id="rId8"/>
    <p:sldId id="259" r:id="rId9"/>
    <p:sldId id="260"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E2A1F7-70AA-4221-9BCC-B835998F5E90}" type="datetimeFigureOut">
              <a:rPr lang="en-GB" smtClean="0"/>
              <a:t>01/04/2014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2A1F7-70AA-4221-9BCC-B835998F5E90}" type="datetimeFigureOut">
              <a:rPr lang="en-GB" smtClean="0"/>
              <a:t>01/04/2014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2A1F7-70AA-4221-9BCC-B835998F5E90}" type="datetimeFigureOut">
              <a:rPr lang="en-GB" smtClean="0"/>
              <a:t>01/04/2014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2A1F7-70AA-4221-9BCC-B835998F5E90}" type="datetimeFigureOut">
              <a:rPr lang="en-GB" smtClean="0"/>
              <a:t>01/04/2014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2A1F7-70AA-4221-9BCC-B835998F5E90}" type="datetimeFigureOut">
              <a:rPr lang="en-GB" smtClean="0"/>
              <a:t>01/04/2014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E2A1F7-70AA-4221-9BCC-B835998F5E90}" type="datetimeFigureOut">
              <a:rPr lang="en-GB" smtClean="0"/>
              <a:t>01/04/2014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2A1F7-70AA-4221-9BCC-B835998F5E90}" type="datetimeFigureOut">
              <a:rPr lang="en-GB" smtClean="0"/>
              <a:t>01/04/2014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2A1F7-70AA-4221-9BCC-B835998F5E90}" type="datetimeFigureOut">
              <a:rPr lang="en-GB" smtClean="0"/>
              <a:t>01/04/2014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2A1F7-70AA-4221-9BCC-B835998F5E90}" type="datetimeFigureOut">
              <a:rPr lang="en-GB" smtClean="0"/>
              <a:t>01/04/2014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272EB4-7BCE-4DDE-A587-1F326EE3A5A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2A1F7-70AA-4221-9BCC-B835998F5E90}" type="datetimeFigureOut">
              <a:rPr lang="en-GB" smtClean="0"/>
              <a:t>01/04/2014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72EB4-7BCE-4DDE-A587-1F326EE3A5AF}"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5E2A1F7-70AA-4221-9BCC-B835998F5E90}" type="datetimeFigureOut">
              <a:rPr lang="en-GB" smtClean="0"/>
              <a:t>01/04/2014</a:t>
            </a:fld>
            <a:endParaRPr lang="en-GB"/>
          </a:p>
        </p:txBody>
      </p:sp>
      <p:sp>
        <p:nvSpPr>
          <p:cNvPr id="9" name="Slide Number Placeholder 8"/>
          <p:cNvSpPr>
            <a:spLocks noGrp="1"/>
          </p:cNvSpPr>
          <p:nvPr>
            <p:ph type="sldNum" sz="quarter" idx="11"/>
          </p:nvPr>
        </p:nvSpPr>
        <p:spPr/>
        <p:txBody>
          <a:bodyPr/>
          <a:lstStyle/>
          <a:p>
            <a:fld id="{F4272EB4-7BCE-4DDE-A587-1F326EE3A5AF}"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4272EB4-7BCE-4DDE-A587-1F326EE3A5AF}"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5E2A1F7-70AA-4221-9BCC-B835998F5E90}" type="datetimeFigureOut">
              <a:rPr lang="en-GB" smtClean="0"/>
              <a:t>01/04/2014</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Are we alone in the universe?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861048"/>
            <a:ext cx="2360773" cy="2425452"/>
          </a:xfrm>
          <a:prstGeom prst="rect">
            <a:avLst/>
          </a:prstGeom>
        </p:spPr>
      </p:pic>
    </p:spTree>
    <p:extLst>
      <p:ext uri="{BB962C8B-B14F-4D97-AF65-F5344CB8AC3E}">
        <p14:creationId xmlns:p14="http://schemas.microsoft.com/office/powerpoint/2010/main" val="2702589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Goldilocks Zone</a:t>
            </a:r>
            <a:endParaRPr lang="en-GB" dirty="0"/>
          </a:p>
        </p:txBody>
      </p:sp>
      <p:sp>
        <p:nvSpPr>
          <p:cNvPr id="3" name="Content Placeholder 2"/>
          <p:cNvSpPr>
            <a:spLocks noGrp="1"/>
          </p:cNvSpPr>
          <p:nvPr>
            <p:ph idx="1"/>
          </p:nvPr>
        </p:nvSpPr>
        <p:spPr>
          <a:xfrm>
            <a:off x="56844" y="1449568"/>
            <a:ext cx="8229600" cy="3989040"/>
          </a:xfrm>
        </p:spPr>
        <p:txBody>
          <a:bodyPr>
            <a:normAutofit/>
          </a:bodyPr>
          <a:lstStyle/>
          <a:p>
            <a:r>
              <a:rPr lang="en-GB" dirty="0" smtClean="0"/>
              <a:t>The Habitable zone is an area surrounding a star in which a planet can have liquid water at its surface. If water is present, life could be too. It is sometimes known as the Goldilocks zone as it is not too hot and not too cold. </a:t>
            </a:r>
          </a:p>
          <a:p>
            <a:r>
              <a:rPr lang="en-GB" dirty="0" smtClean="0"/>
              <a:t>In our Solar System it is thought the zone extends from outside the orbit of Venus to halfway through the asteroid belt (0.75 to 3AU). </a:t>
            </a:r>
          </a:p>
          <a:p>
            <a:r>
              <a:rPr lang="en-GB" dirty="0" smtClean="0"/>
              <a:t>This region is also known as the CHZ (</a:t>
            </a:r>
            <a:r>
              <a:rPr lang="en-GB" dirty="0" err="1" smtClean="0"/>
              <a:t>Circumstellar</a:t>
            </a:r>
            <a:r>
              <a:rPr lang="en-GB" dirty="0" smtClean="0"/>
              <a:t> Habitable Zone). </a:t>
            </a:r>
          </a:p>
          <a:p>
            <a:pPr marL="0" indent="0">
              <a:buNone/>
            </a:pPr>
            <a:endParaRPr lang="en-GB" dirty="0" smtClean="0"/>
          </a:p>
          <a:p>
            <a:pPr marL="0" indent="0">
              <a:buNone/>
            </a:pPr>
            <a:r>
              <a:rPr lang="en-GB" dirty="0" smtClean="0"/>
              <a:t>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37112"/>
            <a:ext cx="5544616" cy="200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74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907094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851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 Your Knowledge</a:t>
            </a:r>
            <a:endParaRPr lang="en-GB" dirty="0"/>
          </a:p>
        </p:txBody>
      </p:sp>
      <p:sp>
        <p:nvSpPr>
          <p:cNvPr id="3" name="Content Placeholder 2"/>
          <p:cNvSpPr>
            <a:spLocks noGrp="1"/>
          </p:cNvSpPr>
          <p:nvPr>
            <p:ph idx="1"/>
          </p:nvPr>
        </p:nvSpPr>
        <p:spPr/>
        <p:txBody>
          <a:bodyPr/>
          <a:lstStyle/>
          <a:p>
            <a:r>
              <a:rPr lang="en-GB" dirty="0" smtClean="0"/>
              <a:t>The drake equation looks very complicated, and will make a lovely display </a:t>
            </a:r>
            <a:r>
              <a:rPr lang="en-GB" dirty="0" smtClean="0">
                <a:sym typeface="Wingdings" panose="05000000000000000000" pitchFamily="2" charset="2"/>
              </a:rPr>
              <a:t></a:t>
            </a:r>
          </a:p>
          <a:p>
            <a:r>
              <a:rPr lang="en-GB" dirty="0" smtClean="0">
                <a:sym typeface="Wingdings" panose="05000000000000000000" pitchFamily="2" charset="2"/>
              </a:rPr>
              <a:t>Try to make a poster including the drake equation, what it shows and what each </a:t>
            </a:r>
            <a:r>
              <a:rPr lang="en-GB" smtClean="0">
                <a:sym typeface="Wingdings" panose="05000000000000000000" pitchFamily="2" charset="2"/>
              </a:rPr>
              <a:t>component stands for. </a:t>
            </a:r>
            <a:endParaRPr lang="en-GB"/>
          </a:p>
        </p:txBody>
      </p:sp>
    </p:spTree>
    <p:extLst>
      <p:ext uri="{BB962C8B-B14F-4D97-AF65-F5344CB8AC3E}">
        <p14:creationId xmlns:p14="http://schemas.microsoft.com/office/powerpoint/2010/main" val="217420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normAutofit/>
          </a:bodyPr>
          <a:lstStyle/>
          <a:p>
            <a:r>
              <a:rPr lang="en-GB" dirty="0" smtClean="0"/>
              <a:t>To describe some of the methods used to search for extra-terrestrial life.</a:t>
            </a:r>
          </a:p>
          <a:p>
            <a:r>
              <a:rPr lang="en-GB" dirty="0" smtClean="0"/>
              <a:t>To understand the individual factors contained in the Drake Equation and appreciate their uncertainties.</a:t>
            </a:r>
          </a:p>
          <a:p>
            <a:r>
              <a:rPr lang="en-GB" dirty="0" smtClean="0"/>
              <a:t>To describe the existence of habitable (‘Goldilocks’) zones around stars.</a:t>
            </a:r>
          </a:p>
          <a:p>
            <a:r>
              <a:rPr lang="en-GB" dirty="0" smtClean="0"/>
              <a:t>To contemplate and discuss the benefits and dangers of discovering life elsewhere in the Universe.</a:t>
            </a:r>
          </a:p>
          <a:p>
            <a:endParaRPr lang="en-GB" dirty="0"/>
          </a:p>
        </p:txBody>
      </p:sp>
    </p:spTree>
    <p:extLst>
      <p:ext uri="{BB962C8B-B14F-4D97-AF65-F5344CB8AC3E}">
        <p14:creationId xmlns:p14="http://schemas.microsoft.com/office/powerpoint/2010/main" val="3623078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methods do scientists use?</a:t>
            </a:r>
            <a:endParaRPr lang="en-GB" dirty="0"/>
          </a:p>
        </p:txBody>
      </p:sp>
      <p:sp>
        <p:nvSpPr>
          <p:cNvPr id="3" name="Content Placeholder 2"/>
          <p:cNvSpPr>
            <a:spLocks noGrp="1"/>
          </p:cNvSpPr>
          <p:nvPr>
            <p:ph idx="1"/>
          </p:nvPr>
        </p:nvSpPr>
        <p:spPr>
          <a:xfrm>
            <a:off x="179512" y="1844824"/>
            <a:ext cx="8352928" cy="3960440"/>
          </a:xfrm>
        </p:spPr>
        <p:txBody>
          <a:bodyPr>
            <a:normAutofit fontScale="92500" lnSpcReduction="10000"/>
          </a:bodyPr>
          <a:lstStyle/>
          <a:p>
            <a:r>
              <a:rPr lang="en-GB" dirty="0" smtClean="0"/>
              <a:t>Scientists agree that if life (past or present) is to be found elsewhere in the Solar System that it will likely be carbon based and have required water to form and survive. </a:t>
            </a:r>
          </a:p>
          <a:p>
            <a:r>
              <a:rPr lang="en-GB" dirty="0" smtClean="0"/>
              <a:t>It is unlikely that life exists in the human or animal forms we’re familiar with, due to a lack of breathable oxygen or an appropriate position in the Solar System. Instead scientists think life could be microscopic or algae, or dependent on hydrothermal vents on an ocean floor similar to those found in the deepest parts of Earth’s oceans, so that they do not depend on the Sun. There may be life that depends on nitrogen or methane instead of oxygen.</a:t>
            </a:r>
          </a:p>
          <a:p>
            <a:r>
              <a:rPr lang="en-GB" dirty="0" smtClean="0"/>
              <a:t>Scientists have focused on terrestrial planets and moons in their search for life although some theories exists about life floating in the clouds of Jupiter and Venus that depend on thin clouds of water there. </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70982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Satellites of Jupiter and Saturn</a:t>
            </a:r>
            <a:endParaRPr lang="en-GB" dirty="0"/>
          </a:p>
        </p:txBody>
      </p:sp>
      <p:sp>
        <p:nvSpPr>
          <p:cNvPr id="3" name="Content Placeholder 2"/>
          <p:cNvSpPr>
            <a:spLocks noGrp="1"/>
          </p:cNvSpPr>
          <p:nvPr>
            <p:ph idx="1"/>
          </p:nvPr>
        </p:nvSpPr>
        <p:spPr>
          <a:xfrm>
            <a:off x="683568" y="1628800"/>
            <a:ext cx="7408333" cy="3450696"/>
          </a:xfrm>
        </p:spPr>
        <p:txBody>
          <a:bodyPr>
            <a:normAutofit/>
          </a:bodyPr>
          <a:lstStyle/>
          <a:p>
            <a:r>
              <a:rPr lang="en-GB" dirty="0" smtClean="0"/>
              <a:t>Europa is considered to have a large underground ocean, as are Ganymede, </a:t>
            </a:r>
            <a:r>
              <a:rPr lang="en-GB" dirty="0" err="1" smtClean="0"/>
              <a:t>Callisto</a:t>
            </a:r>
            <a:r>
              <a:rPr lang="en-GB" dirty="0" smtClean="0"/>
              <a:t> (Jupiter Satellites), and </a:t>
            </a:r>
            <a:r>
              <a:rPr lang="en-GB" dirty="0" err="1" smtClean="0"/>
              <a:t>Enceladus</a:t>
            </a:r>
            <a:r>
              <a:rPr lang="en-GB" dirty="0" smtClean="0"/>
              <a:t> (Saturn). </a:t>
            </a:r>
            <a:r>
              <a:rPr lang="en-GB" dirty="0" err="1" smtClean="0"/>
              <a:t>Enceladus</a:t>
            </a:r>
            <a:r>
              <a:rPr lang="en-GB" dirty="0" smtClean="0"/>
              <a:t> spews geysers of water into space from its south polar region. </a:t>
            </a:r>
          </a:p>
          <a:p>
            <a:r>
              <a:rPr lang="en-GB" dirty="0" smtClean="0"/>
              <a:t>Until scientists are able to understand the structure of these bodies and make observations nearer to them, observing or detecting signs if life underneath rock and icy surfaces will be difficult. </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32460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70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Titan</a:t>
            </a:r>
            <a:endParaRPr lang="en-GB" dirty="0"/>
          </a:p>
        </p:txBody>
      </p:sp>
      <p:sp>
        <p:nvSpPr>
          <p:cNvPr id="3" name="Content Placeholder 2"/>
          <p:cNvSpPr>
            <a:spLocks noGrp="1"/>
          </p:cNvSpPr>
          <p:nvPr>
            <p:ph idx="1"/>
          </p:nvPr>
        </p:nvSpPr>
        <p:spPr/>
        <p:txBody>
          <a:bodyPr/>
          <a:lstStyle/>
          <a:p>
            <a:r>
              <a:rPr lang="en-GB" dirty="0" smtClean="0"/>
              <a:t>Titan (satellite of Saturn) possesses large lakes of methane. Until further exploration of the moon and understanding of its chemistry is found, it is unlikely to yield proof of past or present life. </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501008"/>
            <a:ext cx="269459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43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Mars</a:t>
            </a:r>
            <a:endParaRPr lang="en-GB" dirty="0"/>
          </a:p>
        </p:txBody>
      </p:sp>
      <p:sp>
        <p:nvSpPr>
          <p:cNvPr id="3" name="Content Placeholder 2"/>
          <p:cNvSpPr>
            <a:spLocks noGrp="1"/>
          </p:cNvSpPr>
          <p:nvPr>
            <p:ph idx="1"/>
          </p:nvPr>
        </p:nvSpPr>
        <p:spPr/>
        <p:txBody>
          <a:bodyPr>
            <a:normAutofit/>
          </a:bodyPr>
          <a:lstStyle/>
          <a:p>
            <a:r>
              <a:rPr lang="en-GB" dirty="0" smtClean="0"/>
              <a:t>Mars is a popular subject for speculation about life. A large ocean covers parts of the planet and there is recent evidence of some liquid flows on the surface. </a:t>
            </a:r>
          </a:p>
          <a:p>
            <a:r>
              <a:rPr lang="en-GB" dirty="0" smtClean="0"/>
              <a:t>Probes and artificial satellites scan the planet looking for signs of underground activity. Probes sent have found water in soil samples (Phoenix Mission). </a:t>
            </a:r>
          </a:p>
          <a:p>
            <a:r>
              <a:rPr lang="en-GB" dirty="0" smtClean="0"/>
              <a:t>The Viking Lander experiments that attempted to find evidence of microbes in the surface in the 1970s were inconclusive.</a:t>
            </a:r>
          </a:p>
          <a:p>
            <a:r>
              <a:rPr lang="en-GB" dirty="0" smtClean="0"/>
              <a:t>A meteorite fragment found in Antarctica caused headlines in the 1990s. It came from an impact on Mars and found its way to Earth. Bacteria-like structures were found in the rock but the results are inconclusive and </a:t>
            </a:r>
            <a:r>
              <a:rPr lang="en-GB" dirty="0" smtClean="0"/>
              <a:t>controversial TOAST</a:t>
            </a:r>
            <a:endParaRPr lang="en-GB" dirty="0" smtClean="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0648"/>
            <a:ext cx="1494452"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08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Astrobiology???</a:t>
            </a:r>
            <a:endParaRPr lang="en-GB" dirty="0"/>
          </a:p>
        </p:txBody>
      </p:sp>
      <p:sp>
        <p:nvSpPr>
          <p:cNvPr id="3" name="Content Placeholder 2"/>
          <p:cNvSpPr>
            <a:spLocks noGrp="1"/>
          </p:cNvSpPr>
          <p:nvPr>
            <p:ph idx="1"/>
          </p:nvPr>
        </p:nvSpPr>
        <p:spPr/>
        <p:txBody>
          <a:bodyPr/>
          <a:lstStyle/>
          <a:p>
            <a:r>
              <a:rPr lang="en-GB" dirty="0" smtClean="0"/>
              <a:t>Some </a:t>
            </a:r>
            <a:r>
              <a:rPr lang="en-GB" dirty="0" err="1" smtClean="0"/>
              <a:t>Astrobiologists</a:t>
            </a:r>
            <a:r>
              <a:rPr lang="en-GB" dirty="0" smtClean="0"/>
              <a:t> believe that life may spread between planets or moons by comets or asteroids – a process called ‘</a:t>
            </a:r>
            <a:r>
              <a:rPr lang="en-GB" dirty="0" err="1" smtClean="0"/>
              <a:t>panspermia</a:t>
            </a:r>
            <a:r>
              <a:rPr lang="en-GB" dirty="0" smtClean="0"/>
              <a:t>’. </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8960"/>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11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70384"/>
            <a:ext cx="8229600" cy="914400"/>
          </a:xfrm>
        </p:spPr>
        <p:txBody>
          <a:bodyPr/>
          <a:lstStyle/>
          <a:p>
            <a:r>
              <a:rPr lang="en-GB" dirty="0" smtClean="0"/>
              <a:t>The Drake Equation</a:t>
            </a:r>
            <a:endParaRPr lang="en-GB" dirty="0"/>
          </a:p>
        </p:txBody>
      </p:sp>
      <p:sp>
        <p:nvSpPr>
          <p:cNvPr id="3" name="Content Placeholder 2"/>
          <p:cNvSpPr>
            <a:spLocks noGrp="1"/>
          </p:cNvSpPr>
          <p:nvPr>
            <p:ph idx="1"/>
          </p:nvPr>
        </p:nvSpPr>
        <p:spPr>
          <a:xfrm>
            <a:off x="-38038" y="3687286"/>
            <a:ext cx="8579296" cy="3048143"/>
          </a:xfrm>
        </p:spPr>
        <p:txBody>
          <a:bodyPr>
            <a:normAutofit fontScale="40000" lnSpcReduction="20000"/>
          </a:bodyPr>
          <a:lstStyle/>
          <a:p>
            <a:pPr marL="0" indent="0">
              <a:buNone/>
            </a:pPr>
            <a:r>
              <a:rPr lang="en-GB" dirty="0" smtClean="0"/>
              <a:t> </a:t>
            </a:r>
          </a:p>
          <a:p>
            <a:r>
              <a:rPr lang="en-GB" sz="4300" dirty="0" smtClean="0"/>
              <a:t>N is the number of civilizations in our galaxy with which communication might be possible;</a:t>
            </a:r>
          </a:p>
          <a:p>
            <a:pPr marL="0" indent="0">
              <a:buNone/>
            </a:pPr>
            <a:r>
              <a:rPr lang="en-GB" sz="4300" dirty="0" smtClean="0"/>
              <a:t> </a:t>
            </a:r>
          </a:p>
          <a:p>
            <a:r>
              <a:rPr lang="en-GB" sz="4300" dirty="0" smtClean="0"/>
              <a:t>R* is the average rate of star formation in our galaxy </a:t>
            </a:r>
          </a:p>
          <a:p>
            <a:r>
              <a:rPr lang="en-GB" sz="4300" dirty="0" err="1" smtClean="0"/>
              <a:t>fp</a:t>
            </a:r>
            <a:r>
              <a:rPr lang="en-GB" sz="4300" dirty="0" smtClean="0"/>
              <a:t> is the fraction of those stars that have planets </a:t>
            </a:r>
          </a:p>
          <a:p>
            <a:r>
              <a:rPr lang="en-GB" sz="4300" dirty="0" smtClean="0"/>
              <a:t>ne is the average number of planets that can potentially support life per star that has planets</a:t>
            </a:r>
          </a:p>
          <a:p>
            <a:r>
              <a:rPr lang="en-GB" sz="4300" dirty="0" smtClean="0"/>
              <a:t>fℓ is the fraction of the above that actually go on to develop life at some point</a:t>
            </a:r>
          </a:p>
          <a:p>
            <a:r>
              <a:rPr lang="en-GB" sz="4300" dirty="0" smtClean="0"/>
              <a:t>fi is the fraction of the above that actually go on to develop intelligent life</a:t>
            </a:r>
          </a:p>
          <a:p>
            <a:r>
              <a:rPr lang="en-GB" sz="4300" dirty="0" smtClean="0"/>
              <a:t>fc is the fraction of civilizations that develop a technology that releases detectable signs of their existence into space</a:t>
            </a:r>
          </a:p>
          <a:p>
            <a:r>
              <a:rPr lang="en-GB" sz="4300" dirty="0" smtClean="0"/>
              <a:t>L is the length of time such civilizations release detectable signals into space.</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386" y="2685113"/>
            <a:ext cx="403244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13660" y="1484784"/>
            <a:ext cx="6858000" cy="1200329"/>
          </a:xfrm>
          <a:prstGeom prst="rect">
            <a:avLst/>
          </a:prstGeom>
        </p:spPr>
        <p:txBody>
          <a:bodyPr wrap="square">
            <a:spAutoFit/>
          </a:bodyPr>
          <a:lstStyle/>
          <a:p>
            <a:r>
              <a:rPr lang="en-GB" dirty="0" smtClean="0"/>
              <a:t>The Drake Equation was proposed by Dr Frank Drake in 1960 as a model for scientists to estimate the probability of life elsewhere in the galaxy and life that is intelligent and can be contacted. </a:t>
            </a:r>
          </a:p>
          <a:p>
            <a:endParaRPr lang="en-GB" dirty="0" smtClean="0"/>
          </a:p>
        </p:txBody>
      </p:sp>
    </p:spTree>
    <p:extLst>
      <p:ext uri="{BB962C8B-B14F-4D97-AF65-F5344CB8AC3E}">
        <p14:creationId xmlns:p14="http://schemas.microsoft.com/office/powerpoint/2010/main" val="242186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22" y="476672"/>
            <a:ext cx="853900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080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TotalTime>
  <Words>780</Words>
  <Application>Microsoft Office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Are we alone in the universe?</vt:lpstr>
      <vt:lpstr>Learning Objectives</vt:lpstr>
      <vt:lpstr>What methods do scientists use?</vt:lpstr>
      <vt:lpstr>The Satellites of Jupiter and Saturn</vt:lpstr>
      <vt:lpstr>Titan</vt:lpstr>
      <vt:lpstr>Mars</vt:lpstr>
      <vt:lpstr>Astrobiology???</vt:lpstr>
      <vt:lpstr>The Drake Equation</vt:lpstr>
      <vt:lpstr>PowerPoint Presentation</vt:lpstr>
      <vt:lpstr>The Goldilocks Zone</vt:lpstr>
      <vt:lpstr>PowerPoint Presentation</vt:lpstr>
      <vt:lpstr>Apply Your Knowledge</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alone in the universe?</dc:title>
  <dc:creator>J.Turner</dc:creator>
  <cp:lastModifiedBy>J.Turner</cp:lastModifiedBy>
  <cp:revision>13</cp:revision>
  <dcterms:created xsi:type="dcterms:W3CDTF">2014-03-24T11:42:59Z</dcterms:created>
  <dcterms:modified xsi:type="dcterms:W3CDTF">2014-04-01T13:31:17Z</dcterms:modified>
</cp:coreProperties>
</file>