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B8F9930-7459-4A88-9B9B-84E5A8F6892B}" type="datetimeFigureOut">
              <a:rPr lang="en-GB" smtClean="0"/>
              <a:t>21/10/2014</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AFAEFE7-8A47-4B31-BFD3-06A9E3E97DFA}"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F9930-7459-4A88-9B9B-84E5A8F6892B}" type="datetimeFigureOut">
              <a:rPr lang="en-GB" smtClean="0"/>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AEFE7-8A47-4B31-BFD3-06A9E3E97DF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F9930-7459-4A88-9B9B-84E5A8F6892B}" type="datetimeFigureOut">
              <a:rPr lang="en-GB" smtClean="0"/>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AEFE7-8A47-4B31-BFD3-06A9E3E97DF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8F9930-7459-4A88-9B9B-84E5A8F6892B}" type="datetimeFigureOut">
              <a:rPr lang="en-GB" smtClean="0"/>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AEFE7-8A47-4B31-BFD3-06A9E3E97DFA}"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8F9930-7459-4A88-9B9B-84E5A8F6892B}" type="datetimeFigureOut">
              <a:rPr lang="en-GB" smtClean="0"/>
              <a:t>21/10/2014</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AFAEFE7-8A47-4B31-BFD3-06A9E3E97DF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8F9930-7459-4A88-9B9B-84E5A8F6892B}" type="datetimeFigureOut">
              <a:rPr lang="en-GB" smtClean="0"/>
              <a:t>21/10/2014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AEFE7-8A47-4B31-BFD3-06A9E3E97DFA}"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B8F9930-7459-4A88-9B9B-84E5A8F6892B}" type="datetimeFigureOut">
              <a:rPr lang="en-GB" smtClean="0"/>
              <a:t>21/10/2014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AEFE7-8A47-4B31-BFD3-06A9E3E97DFA}"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8F9930-7459-4A88-9B9B-84E5A8F6892B}" type="datetimeFigureOut">
              <a:rPr lang="en-GB" smtClean="0"/>
              <a:t>21/10/2014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AEFE7-8A47-4B31-BFD3-06A9E3E97DF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F9930-7459-4A88-9B9B-84E5A8F6892B}" type="datetimeFigureOut">
              <a:rPr lang="en-GB" smtClean="0"/>
              <a:t>21/10/2014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AEFE7-8A47-4B31-BFD3-06A9E3E97DF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8F9930-7459-4A88-9B9B-84E5A8F6892B}" type="datetimeFigureOut">
              <a:rPr lang="en-GB" smtClean="0"/>
              <a:t>21/10/2014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AEFE7-8A47-4B31-BFD3-06A9E3E97DFA}"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8F9930-7459-4A88-9B9B-84E5A8F6892B}" type="datetimeFigureOut">
              <a:rPr lang="en-GB" smtClean="0"/>
              <a:t>21/10/2014</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0AFAEFE7-8A47-4B31-BFD3-06A9E3E97DFA}"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B8F9930-7459-4A88-9B9B-84E5A8F6892B}" type="datetimeFigureOut">
              <a:rPr lang="en-GB" smtClean="0"/>
              <a:t>21/10/2014</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AFAEFE7-8A47-4B31-BFD3-06A9E3E97DF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p:txBody>
          <a:bodyPr/>
          <a:lstStyle/>
          <a:p>
            <a:r>
              <a:rPr lang="en-GB" dirty="0" smtClean="0"/>
              <a:t>Booklet </a:t>
            </a:r>
            <a:r>
              <a:rPr lang="en-GB" smtClean="0"/>
              <a:t>One Answers</a:t>
            </a:r>
            <a:endParaRPr lang="en-GB"/>
          </a:p>
        </p:txBody>
      </p:sp>
    </p:spTree>
    <p:extLst>
      <p:ext uri="{BB962C8B-B14F-4D97-AF65-F5344CB8AC3E}">
        <p14:creationId xmlns:p14="http://schemas.microsoft.com/office/powerpoint/2010/main" val="3737092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noAutofit/>
          </a:bodyPr>
          <a:lstStyle/>
          <a:p>
            <a:r>
              <a:rPr lang="en-GB" sz="3200" dirty="0"/>
              <a:t>D</a:t>
            </a:r>
            <a:r>
              <a:rPr lang="en-GB" sz="3200" dirty="0" smtClean="0"/>
              <a:t>emonstrate an understanding of the terms: </a:t>
            </a:r>
            <a:r>
              <a:rPr lang="en-GB" sz="3200" dirty="0" smtClean="0"/>
              <a:t>Equator</a:t>
            </a:r>
            <a:r>
              <a:rPr lang="en-GB" sz="3200" dirty="0" smtClean="0"/>
              <a:t>, </a:t>
            </a:r>
            <a:r>
              <a:rPr lang="en-GB" sz="3200" dirty="0" smtClean="0"/>
              <a:t>Tropics</a:t>
            </a:r>
            <a:r>
              <a:rPr lang="en-GB" sz="3200" dirty="0" smtClean="0"/>
              <a:t>, </a:t>
            </a:r>
            <a:r>
              <a:rPr lang="en-GB" sz="3200" dirty="0" smtClean="0"/>
              <a:t>Latitude</a:t>
            </a:r>
            <a:r>
              <a:rPr lang="en-GB" sz="3200" dirty="0" smtClean="0"/>
              <a:t>, </a:t>
            </a:r>
            <a:r>
              <a:rPr lang="en-GB" sz="3200" dirty="0" smtClean="0"/>
              <a:t>Longitude</a:t>
            </a:r>
            <a:r>
              <a:rPr lang="en-GB" sz="3200" dirty="0" smtClean="0"/>
              <a:t>, </a:t>
            </a:r>
            <a:r>
              <a:rPr lang="en-GB" sz="3200" dirty="0" smtClean="0"/>
              <a:t>Pole</a:t>
            </a:r>
            <a:r>
              <a:rPr lang="en-GB" sz="3200" dirty="0" smtClean="0"/>
              <a:t>, </a:t>
            </a:r>
            <a:r>
              <a:rPr lang="en-GB" sz="3200" dirty="0" smtClean="0"/>
              <a:t>Horizon</a:t>
            </a:r>
            <a:r>
              <a:rPr lang="en-GB" sz="3200" dirty="0" smtClean="0"/>
              <a:t>, </a:t>
            </a:r>
            <a:r>
              <a:rPr lang="en-GB" sz="3200" dirty="0" smtClean="0"/>
              <a:t>Meridian </a:t>
            </a:r>
            <a:r>
              <a:rPr lang="en-GB" sz="3200" dirty="0" smtClean="0"/>
              <a:t>and </a:t>
            </a:r>
            <a:r>
              <a:rPr lang="en-GB" sz="3200" dirty="0" smtClean="0"/>
              <a:t>Zenith</a:t>
            </a:r>
            <a:endParaRPr lang="en-GB" sz="3200" dirty="0"/>
          </a:p>
        </p:txBody>
      </p:sp>
      <p:sp>
        <p:nvSpPr>
          <p:cNvPr id="3" name="Content Placeholder 2"/>
          <p:cNvSpPr>
            <a:spLocks noGrp="1"/>
          </p:cNvSpPr>
          <p:nvPr>
            <p:ph sz="quarter" idx="1"/>
          </p:nvPr>
        </p:nvSpPr>
        <p:spPr>
          <a:xfrm>
            <a:off x="755576" y="1916832"/>
            <a:ext cx="7772400" cy="4572000"/>
          </a:xfrm>
        </p:spPr>
        <p:txBody>
          <a:bodyPr>
            <a:normAutofit lnSpcReduction="10000"/>
          </a:bodyPr>
          <a:lstStyle/>
          <a:p>
            <a:r>
              <a:rPr lang="en-GB" dirty="0" smtClean="0"/>
              <a:t>Equator – Line around the centre of the earth</a:t>
            </a:r>
          </a:p>
          <a:p>
            <a:r>
              <a:rPr lang="en-GB" dirty="0" smtClean="0"/>
              <a:t>Tropics – Lines at 23.5 degrees declination, positive and negative</a:t>
            </a:r>
          </a:p>
          <a:p>
            <a:r>
              <a:rPr lang="en-GB" dirty="0" smtClean="0"/>
              <a:t>Latitude – how far north or south you are</a:t>
            </a:r>
          </a:p>
          <a:p>
            <a:r>
              <a:rPr lang="en-GB" dirty="0" smtClean="0"/>
              <a:t>Longitude – How far east or west you are</a:t>
            </a:r>
          </a:p>
          <a:p>
            <a:r>
              <a:rPr lang="en-GB" dirty="0" smtClean="0"/>
              <a:t>Pole - Northern or Southern point of the earth</a:t>
            </a:r>
          </a:p>
          <a:p>
            <a:r>
              <a:rPr lang="en-GB" dirty="0" smtClean="0"/>
              <a:t>Horizon – Line at which the earths surface and the sky appear to meet</a:t>
            </a:r>
          </a:p>
          <a:p>
            <a:r>
              <a:rPr lang="en-GB" dirty="0" smtClean="0"/>
              <a:t>Meridian – A circle of constant longitude passing through a given place on the earths surface and terrestrial poles</a:t>
            </a:r>
          </a:p>
          <a:p>
            <a:r>
              <a:rPr lang="en-GB" dirty="0" smtClean="0"/>
              <a:t>Zenith – The point directly above the observer</a:t>
            </a:r>
            <a:endParaRPr lang="en-GB" dirty="0"/>
          </a:p>
        </p:txBody>
      </p:sp>
    </p:spTree>
    <p:extLst>
      <p:ext uri="{BB962C8B-B14F-4D97-AF65-F5344CB8AC3E}">
        <p14:creationId xmlns:p14="http://schemas.microsoft.com/office/powerpoint/2010/main" val="426132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858218"/>
          </a:xfrm>
        </p:spPr>
        <p:txBody>
          <a:bodyPr>
            <a:noAutofit/>
          </a:bodyPr>
          <a:lstStyle/>
          <a:p>
            <a:r>
              <a:rPr lang="en-GB" sz="2800" dirty="0"/>
              <a:t>D</a:t>
            </a:r>
            <a:r>
              <a:rPr lang="en-GB" sz="2800" dirty="0" smtClean="0"/>
              <a:t>emonstrate an understanding of the drawbacks to astronomers of the Earth’s atmosphere and relate these to the need for optical and infra-red observatories to be sited on high mountains or in space</a:t>
            </a:r>
            <a:endParaRPr lang="en-GB" sz="2800" dirty="0"/>
          </a:p>
        </p:txBody>
      </p:sp>
      <p:sp>
        <p:nvSpPr>
          <p:cNvPr id="3" name="Content Placeholder 2"/>
          <p:cNvSpPr>
            <a:spLocks noGrp="1"/>
          </p:cNvSpPr>
          <p:nvPr>
            <p:ph sz="quarter" idx="1"/>
          </p:nvPr>
        </p:nvSpPr>
        <p:spPr>
          <a:xfrm>
            <a:off x="467544" y="2065971"/>
            <a:ext cx="3106688" cy="4525963"/>
          </a:xfrm>
        </p:spPr>
        <p:txBody>
          <a:bodyPr/>
          <a:lstStyle/>
          <a:p>
            <a:r>
              <a:rPr lang="en-GB" dirty="0" smtClean="0"/>
              <a:t>As you can see infra red is absorbed by water </a:t>
            </a:r>
            <a:r>
              <a:rPr lang="en-GB" dirty="0" smtClean="0"/>
              <a:t>vapour </a:t>
            </a:r>
            <a:r>
              <a:rPr lang="en-GB" dirty="0" smtClean="0"/>
              <a:t>which makes up most of the atmosphere</a:t>
            </a:r>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616" t="38492" r="31363" b="11310"/>
          <a:stretch/>
        </p:blipFill>
        <p:spPr bwMode="auto">
          <a:xfrm>
            <a:off x="3851920" y="2492896"/>
            <a:ext cx="4809755" cy="3672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5156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836712"/>
            <a:ext cx="7772400" cy="1143000"/>
          </a:xfrm>
        </p:spPr>
        <p:txBody>
          <a:bodyPr>
            <a:normAutofit fontScale="90000"/>
          </a:bodyPr>
          <a:lstStyle/>
          <a:p>
            <a:r>
              <a:rPr lang="en-GB" dirty="0" smtClean="0"/>
              <a:t>Describe the features of refracting and reflecting telescopes (detailed ray diagrams not needed)</a:t>
            </a:r>
            <a:endParaRPr lang="en-GB" dirty="0"/>
          </a:p>
        </p:txBody>
      </p:sp>
      <p:sp>
        <p:nvSpPr>
          <p:cNvPr id="3" name="Content Placeholder 2"/>
          <p:cNvSpPr>
            <a:spLocks noGrp="1"/>
          </p:cNvSpPr>
          <p:nvPr>
            <p:ph sz="quarter" idx="1"/>
          </p:nvPr>
        </p:nvSpPr>
        <p:spPr>
          <a:xfrm>
            <a:off x="467544" y="1916832"/>
            <a:ext cx="8229600" cy="4525963"/>
          </a:xfrm>
        </p:spPr>
        <p:txBody>
          <a:bodyPr/>
          <a:lstStyle/>
          <a:p>
            <a:r>
              <a:rPr lang="en-GB" dirty="0"/>
              <a:t>Refractors use lenses while reflectors use mirrors. </a:t>
            </a:r>
            <a:r>
              <a:rPr lang="en-GB" dirty="0" smtClean="0"/>
              <a:t>(you will need to expand on this)</a:t>
            </a:r>
          </a:p>
          <a:p>
            <a:r>
              <a:rPr lang="en-GB" dirty="0" smtClean="0"/>
              <a:t>Reflecting telescopes can be larger as they don’t suffer from ‘lens sag’</a:t>
            </a:r>
          </a:p>
          <a:p>
            <a:r>
              <a:rPr lang="en-GB" dirty="0" smtClean="0"/>
              <a:t>Reflecting telescopes suffer from less chromatic </a:t>
            </a:r>
            <a:r>
              <a:rPr lang="en-GB" dirty="0" err="1" smtClean="0"/>
              <a:t>abberation</a:t>
            </a:r>
            <a:endParaRPr lang="en-GB" dirty="0"/>
          </a:p>
        </p:txBody>
      </p:sp>
    </p:spTree>
    <p:extLst>
      <p:ext uri="{BB962C8B-B14F-4D97-AF65-F5344CB8AC3E}">
        <p14:creationId xmlns:p14="http://schemas.microsoft.com/office/powerpoint/2010/main" val="4062476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772400" cy="1143000"/>
          </a:xfrm>
        </p:spPr>
        <p:txBody>
          <a:bodyPr>
            <a:normAutofit fontScale="90000"/>
          </a:bodyPr>
          <a:lstStyle/>
          <a:p>
            <a:r>
              <a:rPr lang="en-GB" dirty="0" smtClean="0"/>
              <a:t>Demonstrate an understanding of why the world’s largest telescopes are reflectors rather than refractors</a:t>
            </a:r>
            <a:endParaRPr lang="en-GB" dirty="0"/>
          </a:p>
        </p:txBody>
      </p:sp>
      <p:sp>
        <p:nvSpPr>
          <p:cNvPr id="3" name="Content Placeholder 2"/>
          <p:cNvSpPr>
            <a:spLocks noGrp="1"/>
          </p:cNvSpPr>
          <p:nvPr>
            <p:ph sz="quarter" idx="1"/>
          </p:nvPr>
        </p:nvSpPr>
        <p:spPr>
          <a:xfrm>
            <a:off x="457200" y="1916832"/>
            <a:ext cx="8229600" cy="4209331"/>
          </a:xfrm>
        </p:spPr>
        <p:txBody>
          <a:bodyPr/>
          <a:lstStyle/>
          <a:p>
            <a:r>
              <a:rPr lang="en-GB" dirty="0" smtClean="0"/>
              <a:t>See previous</a:t>
            </a:r>
            <a:endParaRPr lang="en-GB" dirty="0"/>
          </a:p>
        </p:txBody>
      </p:sp>
    </p:spTree>
    <p:extLst>
      <p:ext uri="{BB962C8B-B14F-4D97-AF65-F5344CB8AC3E}">
        <p14:creationId xmlns:p14="http://schemas.microsoft.com/office/powerpoint/2010/main" val="1641769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24744"/>
            <a:ext cx="7772400" cy="1143000"/>
          </a:xfrm>
        </p:spPr>
        <p:txBody>
          <a:bodyPr>
            <a:noAutofit/>
          </a:bodyPr>
          <a:lstStyle/>
          <a:p>
            <a:r>
              <a:rPr lang="en-GB" sz="3200" dirty="0" smtClean="0"/>
              <a:t>Demonstrate an understanding that the Earth’s atmosphere is transparent to visible light, microwaves and some radio waves</a:t>
            </a:r>
            <a:endParaRPr lang="en-GB" sz="3200" dirty="0"/>
          </a:p>
        </p:txBody>
      </p:sp>
      <p:sp>
        <p:nvSpPr>
          <p:cNvPr id="3" name="Content Placeholder 2"/>
          <p:cNvSpPr>
            <a:spLocks noGrp="1"/>
          </p:cNvSpPr>
          <p:nvPr>
            <p:ph sz="quarter" idx="1"/>
          </p:nvPr>
        </p:nvSpPr>
        <p:spPr>
          <a:xfrm>
            <a:off x="539552" y="2708920"/>
            <a:ext cx="7772400" cy="4572000"/>
          </a:xfrm>
        </p:spPr>
        <p:txBody>
          <a:bodyPr/>
          <a:lstStyle/>
          <a:p>
            <a:r>
              <a:rPr lang="en-GB" dirty="0"/>
              <a:t>Microwaves can pass through the atmosphere quite easily. This is one of the reasons that satellite signals are in the form of microwaves</a:t>
            </a:r>
            <a:r>
              <a:rPr lang="en-GB" dirty="0" smtClean="0"/>
              <a:t>.</a:t>
            </a:r>
          </a:p>
          <a:p>
            <a:r>
              <a:rPr lang="en-GB" dirty="0"/>
              <a:t>Some radio waves can also get through. Radio telescopes are very important for observing large scale objects in the cosmos such as galaxies.</a:t>
            </a:r>
          </a:p>
        </p:txBody>
      </p:sp>
    </p:spTree>
    <p:extLst>
      <p:ext uri="{BB962C8B-B14F-4D97-AF65-F5344CB8AC3E}">
        <p14:creationId xmlns:p14="http://schemas.microsoft.com/office/powerpoint/2010/main" val="579121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Describe the nature and discovery of the Van Allen Belts.</a:t>
            </a:r>
            <a:endParaRPr lang="en-GB" dirty="0"/>
          </a:p>
        </p:txBody>
      </p:sp>
      <p:sp>
        <p:nvSpPr>
          <p:cNvPr id="3" name="Content Placeholder 2"/>
          <p:cNvSpPr>
            <a:spLocks noGrp="1"/>
          </p:cNvSpPr>
          <p:nvPr>
            <p:ph sz="quarter" idx="1"/>
          </p:nvPr>
        </p:nvSpPr>
        <p:spPr/>
        <p:txBody>
          <a:bodyPr>
            <a:normAutofit/>
          </a:bodyPr>
          <a:lstStyle/>
          <a:p>
            <a:r>
              <a:rPr lang="en-GB" dirty="0" smtClean="0"/>
              <a:t>Van Allen </a:t>
            </a:r>
            <a:r>
              <a:rPr lang="en-GB" dirty="0"/>
              <a:t>Belts are </a:t>
            </a:r>
            <a:r>
              <a:rPr lang="en-GB" dirty="0" smtClean="0"/>
              <a:t>two </a:t>
            </a:r>
            <a:r>
              <a:rPr lang="en-GB" dirty="0"/>
              <a:t>regions of intense radiation partly surrounding the earth at heights of several thousand </a:t>
            </a:r>
            <a:r>
              <a:rPr lang="en-GB" dirty="0" smtClean="0"/>
              <a:t>kilometres.</a:t>
            </a:r>
          </a:p>
          <a:p>
            <a:r>
              <a:rPr lang="en-GB" dirty="0" smtClean="0"/>
              <a:t>The </a:t>
            </a:r>
            <a:r>
              <a:rPr lang="en-GB" dirty="0"/>
              <a:t>first hint of the existence of the van Allen belts came from a Geiger Counter mounted on the USA's first satellite, Explorer 1. During part of each orbit it was simply swamped by radiation. University of Iowa Professor James van Allen was responsible for the experiment, hence the name. </a:t>
            </a:r>
          </a:p>
          <a:p>
            <a:endParaRPr lang="en-GB" dirty="0"/>
          </a:p>
        </p:txBody>
      </p:sp>
    </p:spTree>
    <p:extLst>
      <p:ext uri="{BB962C8B-B14F-4D97-AF65-F5344CB8AC3E}">
        <p14:creationId xmlns:p14="http://schemas.microsoft.com/office/powerpoint/2010/main" val="108742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Describe the features of the earth which distinguish it from other planets</a:t>
            </a:r>
            <a:endParaRPr lang="en-GB" dirty="0"/>
          </a:p>
        </p:txBody>
      </p:sp>
      <p:sp>
        <p:nvSpPr>
          <p:cNvPr id="3" name="Content Placeholder 2"/>
          <p:cNvSpPr>
            <a:spLocks noGrp="1"/>
          </p:cNvSpPr>
          <p:nvPr>
            <p:ph sz="quarter" idx="1"/>
          </p:nvPr>
        </p:nvSpPr>
        <p:spPr/>
        <p:txBody>
          <a:bodyPr>
            <a:normAutofit fontScale="92500"/>
          </a:bodyPr>
          <a:lstStyle/>
          <a:p>
            <a:endParaRPr lang="en-GB" dirty="0" smtClean="0"/>
          </a:p>
          <a:p>
            <a:r>
              <a:rPr lang="en-GB" dirty="0" smtClean="0"/>
              <a:t>Life, as we know it, requires liquid water. There would certainly be none of this on the four gas giants which are so far from the sun.</a:t>
            </a:r>
          </a:p>
          <a:p>
            <a:r>
              <a:rPr lang="en-GB" dirty="0" smtClean="0"/>
              <a:t>Ice caps have been discovered on Mars but not liquid water yet. The surface of Mars does, however, show signs of erosion by water. Some form of life could have existed there in the past.</a:t>
            </a:r>
          </a:p>
          <a:p>
            <a:r>
              <a:rPr lang="en-GB" dirty="0" smtClean="0"/>
              <a:t>It is very unlikely that life could exist in the hot thick carbon dioxide atmosphere on Venus.</a:t>
            </a:r>
          </a:p>
          <a:p>
            <a:r>
              <a:rPr lang="en-GB" dirty="0" smtClean="0"/>
              <a:t>Mercury spins very slowly so that its surface is either incredibly cold or is blasted by the sun.</a:t>
            </a:r>
          </a:p>
          <a:p>
            <a:endParaRPr lang="en-GB" dirty="0"/>
          </a:p>
        </p:txBody>
      </p:sp>
    </p:spTree>
    <p:extLst>
      <p:ext uri="{BB962C8B-B14F-4D97-AF65-F5344CB8AC3E}">
        <p14:creationId xmlns:p14="http://schemas.microsoft.com/office/powerpoint/2010/main" val="76690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the sky blue?</a:t>
            </a:r>
            <a:endParaRPr lang="en-GB" dirty="0"/>
          </a:p>
        </p:txBody>
      </p:sp>
      <p:sp>
        <p:nvSpPr>
          <p:cNvPr id="3" name="Content Placeholder 2"/>
          <p:cNvSpPr>
            <a:spLocks noGrp="1"/>
          </p:cNvSpPr>
          <p:nvPr>
            <p:ph sz="quarter" idx="1"/>
          </p:nvPr>
        </p:nvSpPr>
        <p:spPr/>
        <p:txBody>
          <a:bodyPr/>
          <a:lstStyle/>
          <a:p>
            <a:r>
              <a:rPr lang="en-GB" dirty="0" smtClean="0"/>
              <a:t>Blue light is scattered in all directions by the tiny molecules of air in Earth's atmosphere. Blue is scattered more than other </a:t>
            </a:r>
            <a:r>
              <a:rPr lang="en-GB" dirty="0" smtClean="0"/>
              <a:t>colours </a:t>
            </a:r>
            <a:r>
              <a:rPr lang="en-GB" dirty="0" smtClean="0"/>
              <a:t>because it travels as shorter, smaller waves. This is why we see a blue sky most of the time.</a:t>
            </a:r>
            <a:endParaRPr lang="en-GB" dirty="0"/>
          </a:p>
        </p:txBody>
      </p:sp>
    </p:spTree>
    <p:extLst>
      <p:ext uri="{BB962C8B-B14F-4D97-AF65-F5344CB8AC3E}">
        <p14:creationId xmlns:p14="http://schemas.microsoft.com/office/powerpoint/2010/main" val="426888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are the benefits of earths atmosphere to humans</a:t>
            </a:r>
            <a:endParaRPr lang="en-GB" dirty="0"/>
          </a:p>
        </p:txBody>
      </p:sp>
      <p:sp>
        <p:nvSpPr>
          <p:cNvPr id="3" name="Content Placeholder 2"/>
          <p:cNvSpPr>
            <a:spLocks noGrp="1"/>
          </p:cNvSpPr>
          <p:nvPr>
            <p:ph sz="quarter" idx="1"/>
          </p:nvPr>
        </p:nvSpPr>
        <p:spPr/>
        <p:txBody>
          <a:bodyPr/>
          <a:lstStyle/>
          <a:p>
            <a:r>
              <a:rPr lang="en-GB" dirty="0" smtClean="0"/>
              <a:t>Protects </a:t>
            </a:r>
            <a:r>
              <a:rPr lang="en-GB" dirty="0" smtClean="0"/>
              <a:t>us from UV rays</a:t>
            </a:r>
          </a:p>
          <a:p>
            <a:r>
              <a:rPr lang="en-GB" dirty="0" smtClean="0"/>
              <a:t>Provides </a:t>
            </a:r>
            <a:r>
              <a:rPr lang="en-GB" dirty="0" smtClean="0"/>
              <a:t>us with the gases we need (nitrogen, oxygen, carbon dioxide)</a:t>
            </a:r>
          </a:p>
          <a:p>
            <a:r>
              <a:rPr lang="en-GB" dirty="0" smtClean="0"/>
              <a:t>Maintains </a:t>
            </a:r>
            <a:r>
              <a:rPr lang="en-GB" dirty="0" smtClean="0"/>
              <a:t>stable air pressure</a:t>
            </a:r>
          </a:p>
          <a:p>
            <a:r>
              <a:rPr lang="en-GB" dirty="0" smtClean="0"/>
              <a:t>Acts </a:t>
            </a:r>
            <a:r>
              <a:rPr lang="en-GB" dirty="0" smtClean="0"/>
              <a:t>like a blanket and traps heat inside to give us temperature to live</a:t>
            </a:r>
          </a:p>
          <a:p>
            <a:r>
              <a:rPr lang="en-GB" dirty="0" smtClean="0"/>
              <a:t>It </a:t>
            </a:r>
            <a:r>
              <a:rPr lang="en-GB" dirty="0" smtClean="0"/>
              <a:t>protects meteoroids from hitting Earth by burning them up</a:t>
            </a:r>
          </a:p>
          <a:p>
            <a:endParaRPr lang="en-GB" dirty="0"/>
          </a:p>
        </p:txBody>
      </p:sp>
    </p:spTree>
    <p:extLst>
      <p:ext uri="{BB962C8B-B14F-4D97-AF65-F5344CB8AC3E}">
        <p14:creationId xmlns:p14="http://schemas.microsoft.com/office/powerpoint/2010/main" val="3484570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12776"/>
            <a:ext cx="8229600" cy="1143000"/>
          </a:xfrm>
        </p:spPr>
        <p:txBody>
          <a:bodyPr>
            <a:normAutofit fontScale="90000"/>
          </a:bodyPr>
          <a:lstStyle/>
          <a:p>
            <a:r>
              <a:rPr lang="en-GB" dirty="0" smtClean="0"/>
              <a:t>Describe some of the major causes of light pollution and demonstrate an understanding of why it is undesirable to astronomers</a:t>
            </a:r>
            <a:endParaRPr lang="en-GB" dirty="0"/>
          </a:p>
        </p:txBody>
      </p:sp>
      <p:sp>
        <p:nvSpPr>
          <p:cNvPr id="3" name="Content Placeholder 2"/>
          <p:cNvSpPr>
            <a:spLocks noGrp="1"/>
          </p:cNvSpPr>
          <p:nvPr>
            <p:ph sz="quarter" idx="1"/>
          </p:nvPr>
        </p:nvSpPr>
        <p:spPr>
          <a:xfrm>
            <a:off x="457200" y="2996952"/>
            <a:ext cx="8229600" cy="3129211"/>
          </a:xfrm>
        </p:spPr>
        <p:txBody>
          <a:bodyPr>
            <a:normAutofit/>
          </a:bodyPr>
          <a:lstStyle/>
          <a:p>
            <a:r>
              <a:rPr lang="en-GB" dirty="0" smtClean="0"/>
              <a:t>Stars appear bright and distinct against a black background. Light pollution makes the background sky less dark and therefore stars are harder to see.</a:t>
            </a:r>
          </a:p>
          <a:p>
            <a:r>
              <a:rPr lang="en-GB" dirty="0" smtClean="0"/>
              <a:t>Sky </a:t>
            </a:r>
            <a:r>
              <a:rPr lang="en-GB" dirty="0" smtClean="0"/>
              <a:t>glow - This </a:t>
            </a:r>
            <a:r>
              <a:rPr lang="en-GB" dirty="0" smtClean="0"/>
              <a:t>is an orange yellow glow above a city of town. It is caused by light which is emitted directly upwards where it then scatters. It makes astronomy anywhere near a city almost impossible, e.g. The Milky Way is just about invisible.</a:t>
            </a:r>
          </a:p>
          <a:p>
            <a:endParaRPr lang="en-GB" dirty="0"/>
          </a:p>
        </p:txBody>
      </p:sp>
    </p:spTree>
    <p:extLst>
      <p:ext uri="{BB962C8B-B14F-4D97-AF65-F5344CB8AC3E}">
        <p14:creationId xmlns:p14="http://schemas.microsoft.com/office/powerpoint/2010/main" val="199427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1143000"/>
          </a:xfrm>
        </p:spPr>
        <p:txBody>
          <a:bodyPr>
            <a:normAutofit fontScale="90000"/>
          </a:bodyPr>
          <a:lstStyle/>
          <a:p>
            <a:r>
              <a:rPr lang="en-GB" dirty="0" smtClean="0"/>
              <a:t>Describe how Eratosthenes made the first accurate calculation of the circumference of the Earth.</a:t>
            </a:r>
            <a:endParaRPr lang="en-GB" dirty="0"/>
          </a:p>
        </p:txBody>
      </p:sp>
      <p:sp>
        <p:nvSpPr>
          <p:cNvPr id="3" name="Content Placeholder 2"/>
          <p:cNvSpPr>
            <a:spLocks noGrp="1"/>
          </p:cNvSpPr>
          <p:nvPr>
            <p:ph sz="quarter" idx="1"/>
          </p:nvPr>
        </p:nvSpPr>
        <p:spPr>
          <a:xfrm>
            <a:off x="179512" y="1772816"/>
            <a:ext cx="8229600" cy="3921299"/>
          </a:xfrm>
        </p:spPr>
        <p:txBody>
          <a:bodyPr>
            <a:normAutofit/>
          </a:bodyPr>
          <a:lstStyle/>
          <a:p>
            <a:r>
              <a:rPr lang="en-GB" dirty="0" smtClean="0"/>
              <a:t>Alexandria is directly </a:t>
            </a:r>
            <a:r>
              <a:rPr lang="en-GB" dirty="0" smtClean="0"/>
              <a:t>950 km north of </a:t>
            </a:r>
            <a:r>
              <a:rPr lang="en-GB" dirty="0" err="1" smtClean="0"/>
              <a:t>Syene</a:t>
            </a:r>
            <a:r>
              <a:rPr lang="en-GB" dirty="0" smtClean="0"/>
              <a:t>. On June 21st, the summer solstice, the sun is directly overhead in </a:t>
            </a:r>
            <a:r>
              <a:rPr lang="en-GB" dirty="0" err="1" smtClean="0"/>
              <a:t>Syene</a:t>
            </a:r>
            <a:r>
              <a:rPr lang="en-GB" dirty="0" smtClean="0"/>
              <a:t> at noon. As </a:t>
            </a:r>
            <a:r>
              <a:rPr lang="en-GB" dirty="0" err="1" smtClean="0"/>
              <a:t>Syene</a:t>
            </a:r>
            <a:r>
              <a:rPr lang="en-GB" dirty="0" smtClean="0"/>
              <a:t> is on the Tropic of Cancer it is actually at the Zenith, directly overhead.  </a:t>
            </a:r>
          </a:p>
          <a:p>
            <a:r>
              <a:rPr lang="en-GB" dirty="0" smtClean="0"/>
              <a:t>At noon (exactly the same time) in Alexandria the sun's altitude (angle above the horizon) can be measured. This is angle A on the diagram. From this we can get angle B. If we know angle B and the distance between </a:t>
            </a:r>
            <a:r>
              <a:rPr lang="en-GB" dirty="0" err="1" smtClean="0"/>
              <a:t>Syene</a:t>
            </a:r>
            <a:r>
              <a:rPr lang="en-GB" dirty="0" smtClean="0"/>
              <a:t> and Alexandria we can calculate the circumference of the Earth</a:t>
            </a:r>
          </a:p>
          <a:p>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5013176"/>
            <a:ext cx="2520280" cy="1680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4328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Recall the shape and diameter of the Earth</a:t>
            </a:r>
            <a:endParaRPr lang="en-GB" dirty="0"/>
          </a:p>
        </p:txBody>
      </p:sp>
      <p:sp>
        <p:nvSpPr>
          <p:cNvPr id="3" name="Content Placeholder 2"/>
          <p:cNvSpPr>
            <a:spLocks noGrp="1"/>
          </p:cNvSpPr>
          <p:nvPr>
            <p:ph sz="quarter" idx="1"/>
          </p:nvPr>
        </p:nvSpPr>
        <p:spPr/>
        <p:txBody>
          <a:bodyPr/>
          <a:lstStyle/>
          <a:p>
            <a:r>
              <a:rPr lang="en-GB" dirty="0" smtClean="0"/>
              <a:t>Task: Shape of the Earth: Oblique Spheroid</a:t>
            </a:r>
          </a:p>
          <a:p>
            <a:r>
              <a:rPr lang="en-GB" dirty="0" smtClean="0"/>
              <a:t>Description of this shape: Slightly squashed sphere</a:t>
            </a:r>
          </a:p>
          <a:p>
            <a:r>
              <a:rPr lang="en-GB" dirty="0" smtClean="0"/>
              <a:t>12,742 km Average diameter of the earth</a:t>
            </a:r>
            <a:endParaRPr lang="en-GB" dirty="0"/>
          </a:p>
        </p:txBody>
      </p:sp>
    </p:spTree>
    <p:extLst>
      <p:ext uri="{BB962C8B-B14F-4D97-AF65-F5344CB8AC3E}">
        <p14:creationId xmlns:p14="http://schemas.microsoft.com/office/powerpoint/2010/main" val="4237650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Describe the evidence that the Earth is approximately spherical</a:t>
            </a:r>
            <a:endParaRPr lang="en-GB" dirty="0"/>
          </a:p>
        </p:txBody>
      </p:sp>
      <p:sp>
        <p:nvSpPr>
          <p:cNvPr id="3" name="Content Placeholder 2"/>
          <p:cNvSpPr>
            <a:spLocks noGrp="1"/>
          </p:cNvSpPr>
          <p:nvPr>
            <p:ph sz="quarter" idx="1"/>
          </p:nvPr>
        </p:nvSpPr>
        <p:spPr/>
        <p:txBody>
          <a:bodyPr>
            <a:normAutofit/>
          </a:bodyPr>
          <a:lstStyle/>
          <a:p>
            <a:endParaRPr lang="en-GB" dirty="0" smtClean="0"/>
          </a:p>
          <a:p>
            <a:r>
              <a:rPr lang="en-GB" dirty="0" smtClean="0"/>
              <a:t>When you watch a ship sail away the lower half of the ship seems to disappear below the horizon before the top half.</a:t>
            </a:r>
          </a:p>
          <a:p>
            <a:r>
              <a:rPr lang="en-GB" dirty="0" smtClean="0"/>
              <a:t>This is due to the curvature of the Earth.</a:t>
            </a:r>
          </a:p>
          <a:p>
            <a:r>
              <a:rPr lang="en-GB" dirty="0" smtClean="0"/>
              <a:t>When you travel north Polaris and the constellations around it appear higher in the sky. Seeing this it is easy to imagine a spherical rotating Earth.</a:t>
            </a:r>
          </a:p>
          <a:p>
            <a:r>
              <a:rPr lang="en-GB" dirty="0" smtClean="0"/>
              <a:t>Of course now that we have been into space and had a proper look we know for certain that the Earth is a sphere.</a:t>
            </a:r>
          </a:p>
          <a:p>
            <a:pPr marL="0" indent="0">
              <a:buNone/>
            </a:pPr>
            <a:endParaRPr lang="en-GB" dirty="0" smtClean="0"/>
          </a:p>
          <a:p>
            <a:endParaRPr lang="en-GB" dirty="0"/>
          </a:p>
        </p:txBody>
      </p:sp>
    </p:spTree>
    <p:extLst>
      <p:ext uri="{BB962C8B-B14F-4D97-AF65-F5344CB8AC3E}">
        <p14:creationId xmlns:p14="http://schemas.microsoft.com/office/powerpoint/2010/main" val="4081264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08720"/>
            <a:ext cx="7772400" cy="1143000"/>
          </a:xfrm>
        </p:spPr>
        <p:txBody>
          <a:bodyPr>
            <a:normAutofit fontScale="90000"/>
          </a:bodyPr>
          <a:lstStyle/>
          <a:p>
            <a:r>
              <a:rPr lang="en-GB" dirty="0" smtClean="0"/>
              <a:t>Recall the rotation period of the Earth and the time to rotate through 1 degree.</a:t>
            </a:r>
            <a:endParaRPr lang="en-GB" dirty="0"/>
          </a:p>
        </p:txBody>
      </p:sp>
      <p:sp>
        <p:nvSpPr>
          <p:cNvPr id="3" name="Content Placeholder 2"/>
          <p:cNvSpPr>
            <a:spLocks noGrp="1"/>
          </p:cNvSpPr>
          <p:nvPr>
            <p:ph sz="quarter" idx="1"/>
          </p:nvPr>
        </p:nvSpPr>
        <p:spPr>
          <a:xfrm>
            <a:off x="971600" y="2132856"/>
            <a:ext cx="7772400" cy="4572000"/>
          </a:xfrm>
        </p:spPr>
        <p:txBody>
          <a:bodyPr/>
          <a:lstStyle/>
          <a:p>
            <a:r>
              <a:rPr lang="en-GB" dirty="0" smtClean="0"/>
              <a:t>If it takes 24hours to travel 360 degrees</a:t>
            </a:r>
          </a:p>
          <a:p>
            <a:r>
              <a:rPr lang="en-GB" dirty="0" smtClean="0"/>
              <a:t>24 </a:t>
            </a:r>
            <a:r>
              <a:rPr lang="en-GB" dirty="0" smtClean="0"/>
              <a:t>hours / 360 = 0.006 hour </a:t>
            </a:r>
            <a:endParaRPr lang="en-GB" dirty="0"/>
          </a:p>
        </p:txBody>
      </p:sp>
    </p:spTree>
    <p:extLst>
      <p:ext uri="{BB962C8B-B14F-4D97-AF65-F5344CB8AC3E}">
        <p14:creationId xmlns:p14="http://schemas.microsoft.com/office/powerpoint/2010/main" val="3312887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TotalTime>
  <Words>989</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Booklet One Answers</vt:lpstr>
      <vt:lpstr>Describe the features of the earth which distinguish it from other planets</vt:lpstr>
      <vt:lpstr>Why is the sky blue?</vt:lpstr>
      <vt:lpstr>What are the benefits of earths atmosphere to humans</vt:lpstr>
      <vt:lpstr>Describe some of the major causes of light pollution and demonstrate an understanding of why it is undesirable to astronomers</vt:lpstr>
      <vt:lpstr>Describe how Eratosthenes made the first accurate calculation of the circumference of the Earth.</vt:lpstr>
      <vt:lpstr>Recall the shape and diameter of the Earth</vt:lpstr>
      <vt:lpstr>Describe the evidence that the Earth is approximately spherical</vt:lpstr>
      <vt:lpstr>Recall the rotation period of the Earth and the time to rotate through 1 degree.</vt:lpstr>
      <vt:lpstr>Demonstrate an understanding of the terms: Equator, Tropics, Latitude, Longitude, Pole, Horizon, Meridian and Zenith</vt:lpstr>
      <vt:lpstr>Demonstrate an understanding of the drawbacks to astronomers of the Earth’s atmosphere and relate these to the need for optical and infra-red observatories to be sited on high mountains or in space</vt:lpstr>
      <vt:lpstr>Describe the features of refracting and reflecting telescopes (detailed ray diagrams not needed)</vt:lpstr>
      <vt:lpstr>Demonstrate an understanding of why the world’s largest telescopes are reflectors rather than refractors</vt:lpstr>
      <vt:lpstr>Demonstrate an understanding that the Earth’s atmosphere is transparent to visible light, microwaves and some radio waves</vt:lpstr>
      <vt:lpstr>Describe the nature and discovery of the Van Allen Belts.</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J.Turner</dc:creator>
  <cp:lastModifiedBy>J.Turner</cp:lastModifiedBy>
  <cp:revision>12</cp:revision>
  <dcterms:created xsi:type="dcterms:W3CDTF">2014-10-20T10:17:01Z</dcterms:created>
  <dcterms:modified xsi:type="dcterms:W3CDTF">2014-10-21T07:26:47Z</dcterms:modified>
</cp:coreProperties>
</file>