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568AD0-14B2-402C-9358-14F162009D8F}" type="datetimeFigureOut">
              <a:rPr lang="en-GB" smtClean="0"/>
              <a:t>21/08/2014</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80EAA2-2455-49D4-BD3C-6D43580F2AF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568AD0-14B2-402C-9358-14F162009D8F}" type="datetimeFigureOut">
              <a:rPr lang="en-GB" smtClean="0"/>
              <a:t>21/08/2014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B80EAA2-2455-49D4-BD3C-6D43580F2AF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6568AD0-14B2-402C-9358-14F162009D8F}" type="datetimeFigureOut">
              <a:rPr lang="en-GB" smtClean="0"/>
              <a:t>21/08/2014</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80EAA2-2455-49D4-BD3C-6D43580F2AF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568AD0-14B2-402C-9358-14F162009D8F}" type="datetimeFigureOut">
              <a:rPr lang="en-GB" smtClean="0"/>
              <a:t>21/08/2014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B80EAA2-2455-49D4-BD3C-6D43580F2AF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6568AD0-14B2-402C-9358-14F162009D8F}" type="datetimeFigureOut">
              <a:rPr lang="en-GB" smtClean="0"/>
              <a:t>21/08/2014</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B80EAA2-2455-49D4-BD3C-6D43580F2AF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568AD0-14B2-402C-9358-14F162009D8F}" type="datetimeFigureOut">
              <a:rPr lang="en-GB" smtClean="0"/>
              <a:t>21/08/2014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B80EAA2-2455-49D4-BD3C-6D43580F2AF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568AD0-14B2-402C-9358-14F162009D8F}" type="datetimeFigureOut">
              <a:rPr lang="en-GB" smtClean="0"/>
              <a:t>21/08/2014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B80EAA2-2455-49D4-BD3C-6D43580F2AF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568AD0-14B2-402C-9358-14F162009D8F}" type="datetimeFigureOut">
              <a:rPr lang="en-GB" smtClean="0"/>
              <a:t>21/08/2014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B80EAA2-2455-49D4-BD3C-6D43580F2AF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6568AD0-14B2-402C-9358-14F162009D8F}" type="datetimeFigureOut">
              <a:rPr lang="en-GB" smtClean="0"/>
              <a:t>21/08/2014</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0B80EAA2-2455-49D4-BD3C-6D43580F2AF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568AD0-14B2-402C-9358-14F162009D8F}" type="datetimeFigureOut">
              <a:rPr lang="en-GB" smtClean="0"/>
              <a:t>21/08/2014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B80EAA2-2455-49D4-BD3C-6D43580F2AF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6568AD0-14B2-402C-9358-14F162009D8F}" type="datetimeFigureOut">
              <a:rPr lang="en-GB" smtClean="0"/>
              <a:t>21/08/2014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B80EAA2-2455-49D4-BD3C-6D43580F2AF3}" type="slidenum">
              <a:rPr lang="en-GB" smtClean="0"/>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6568AD0-14B2-402C-9358-14F162009D8F}" type="datetimeFigureOut">
              <a:rPr lang="en-GB" smtClean="0"/>
              <a:t>21/08/2014</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80EAA2-2455-49D4-BD3C-6D43580F2AF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Classification of Galaxies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4032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To be able to classify galaxies (including our own) according to their appearance.</a:t>
            </a:r>
          </a:p>
          <a:p>
            <a:r>
              <a:rPr lang="en-GB" dirty="0" smtClean="0"/>
              <a:t>To be able to draw Hubble’s ‘Tuning Fork’ diagram.</a:t>
            </a:r>
          </a:p>
          <a:p>
            <a:endParaRPr lang="en-GB" dirty="0"/>
          </a:p>
        </p:txBody>
      </p:sp>
    </p:spTree>
    <p:extLst>
      <p:ext uri="{BB962C8B-B14F-4D97-AF65-F5344CB8AC3E}">
        <p14:creationId xmlns:p14="http://schemas.microsoft.com/office/powerpoint/2010/main" val="234605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Spiral and Barred Galaxies</a:t>
            </a:r>
            <a:endParaRPr lang="en-GB" dirty="0"/>
          </a:p>
        </p:txBody>
      </p:sp>
      <p:sp>
        <p:nvSpPr>
          <p:cNvPr id="3" name="Content Placeholder 2"/>
          <p:cNvSpPr>
            <a:spLocks noGrp="1"/>
          </p:cNvSpPr>
          <p:nvPr>
            <p:ph idx="1"/>
          </p:nvPr>
        </p:nvSpPr>
        <p:spPr>
          <a:xfrm>
            <a:off x="457200" y="5229200"/>
            <a:ext cx="8686800" cy="1184995"/>
          </a:xfrm>
        </p:spPr>
        <p:txBody>
          <a:bodyPr>
            <a:normAutofit fontScale="62500" lnSpcReduction="20000"/>
          </a:bodyPr>
          <a:lstStyle/>
          <a:p>
            <a:r>
              <a:rPr lang="en-GB" dirty="0" smtClean="0"/>
              <a:t>1. Spiral Galaxies. The spirals arms wind around the nucleus.</a:t>
            </a:r>
          </a:p>
          <a:p>
            <a:r>
              <a:rPr lang="en-GB" dirty="0" smtClean="0"/>
              <a:t>2. Spiral Barred (or Barred Spiral) The spirals extend from a bar through the nucleus.</a:t>
            </a:r>
          </a:p>
          <a:p>
            <a:r>
              <a:rPr lang="en-GB" dirty="0" smtClean="0"/>
              <a:t>Typically older stars are nearer the nucleus while younger stars are further out in the spiral arms.</a:t>
            </a:r>
          </a:p>
          <a:p>
            <a:endParaRPr lang="en-GB" dirty="0" smtClean="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3464991" cy="3262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844824"/>
            <a:ext cx="4411998" cy="2514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56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Elliptical Galaxies</a:t>
            </a:r>
            <a:endParaRPr lang="en-GB" dirty="0"/>
          </a:p>
        </p:txBody>
      </p:sp>
      <p:sp>
        <p:nvSpPr>
          <p:cNvPr id="3" name="Content Placeholder 2"/>
          <p:cNvSpPr>
            <a:spLocks noGrp="1"/>
          </p:cNvSpPr>
          <p:nvPr>
            <p:ph idx="1"/>
          </p:nvPr>
        </p:nvSpPr>
        <p:spPr>
          <a:xfrm>
            <a:off x="515171" y="5517232"/>
            <a:ext cx="8229600" cy="968971"/>
          </a:xfrm>
        </p:spPr>
        <p:txBody>
          <a:bodyPr>
            <a:normAutofit fontScale="85000" lnSpcReduction="20000"/>
          </a:bodyPr>
          <a:lstStyle/>
          <a:p>
            <a:r>
              <a:rPr lang="en-GB" dirty="0" smtClean="0"/>
              <a:t>These come in a general ellipse shape. Some are spherical, some are cigar shaped. Typically they are brighter towards the centre. </a:t>
            </a:r>
          </a:p>
          <a:p>
            <a:endParaRPr lang="en-GB" dirty="0" smtClean="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763" y="1700808"/>
            <a:ext cx="3744416" cy="3570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12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Irregular Galaxy</a:t>
            </a:r>
            <a:endParaRPr lang="en-GB" dirty="0"/>
          </a:p>
        </p:txBody>
      </p:sp>
      <p:sp>
        <p:nvSpPr>
          <p:cNvPr id="3" name="Content Placeholder 2"/>
          <p:cNvSpPr>
            <a:spLocks noGrp="1"/>
          </p:cNvSpPr>
          <p:nvPr>
            <p:ph idx="1"/>
          </p:nvPr>
        </p:nvSpPr>
        <p:spPr/>
        <p:txBody>
          <a:bodyPr/>
          <a:lstStyle/>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84784"/>
            <a:ext cx="5040560"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734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Irregular Galaxies</a:t>
            </a:r>
            <a:endParaRPr lang="en-GB" dirty="0"/>
          </a:p>
        </p:txBody>
      </p:sp>
      <p:sp>
        <p:nvSpPr>
          <p:cNvPr id="3" name="Content Placeholder 2"/>
          <p:cNvSpPr>
            <a:spLocks noGrp="1"/>
          </p:cNvSpPr>
          <p:nvPr>
            <p:ph idx="1"/>
          </p:nvPr>
        </p:nvSpPr>
        <p:spPr/>
        <p:txBody>
          <a:bodyPr>
            <a:normAutofit/>
          </a:bodyPr>
          <a:lstStyle/>
          <a:p>
            <a:r>
              <a:rPr lang="en-GB" dirty="0" smtClean="0"/>
              <a:t>Irregular galaxies do not fit into the tuning fork diagram and usually bear no relation to the shapes of other galaxies or have any obvious symmetry. Their strange shape may have arisen because of disturbances from other galaxies.</a:t>
            </a:r>
          </a:p>
          <a:p>
            <a:r>
              <a:rPr lang="en-GB" dirty="0" smtClean="0"/>
              <a:t>An example of an irregular galaxy is the Small </a:t>
            </a:r>
            <a:r>
              <a:rPr lang="en-GB" dirty="0" err="1" smtClean="0"/>
              <a:t>Magellanic</a:t>
            </a:r>
            <a:r>
              <a:rPr lang="en-GB" dirty="0" smtClean="0"/>
              <a:t> Cloud in Tucana.</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1397059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Hubbles</a:t>
            </a:r>
            <a:r>
              <a:rPr lang="en-GB" dirty="0" smtClean="0"/>
              <a:t> Tuning Fork Diagra</a:t>
            </a:r>
            <a:r>
              <a:rPr lang="en-GB" dirty="0"/>
              <a:t>m</a:t>
            </a:r>
          </a:p>
        </p:txBody>
      </p:sp>
      <p:sp>
        <p:nvSpPr>
          <p:cNvPr id="3" name="Content Placeholder 2"/>
          <p:cNvSpPr>
            <a:spLocks noGrp="1"/>
          </p:cNvSpPr>
          <p:nvPr>
            <p:ph idx="1"/>
          </p:nvPr>
        </p:nvSpPr>
        <p:spPr/>
        <p:txBody>
          <a:bodyPr/>
          <a:lstStyle/>
          <a:p>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00808"/>
            <a:ext cx="57816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477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Hubbles</a:t>
            </a:r>
            <a:r>
              <a:rPr lang="en-GB" dirty="0" smtClean="0"/>
              <a:t> Tuning Fork Diagram</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Edwin Hubble classified galaxies according to their shape. He produced a tuning fork diagram as he thought this demonstrated the evolution of elliptical galaxies into spirals. </a:t>
            </a:r>
          </a:p>
          <a:p>
            <a:r>
              <a:rPr lang="en-GB" dirty="0" smtClean="0"/>
              <a:t>This theory is considered to be incorrect but astronomers still use the diagram and his classification to judge what category a galaxy fits under.</a:t>
            </a:r>
          </a:p>
          <a:p>
            <a:r>
              <a:rPr lang="en-GB" dirty="0" smtClean="0"/>
              <a:t>Elliptical galaxies are classified from E0 (for spherical galaxies) to E7 (for very elongated).</a:t>
            </a:r>
          </a:p>
          <a:p>
            <a:r>
              <a:rPr lang="en-GB" dirty="0" smtClean="0"/>
              <a:t>Spirals are classified Sa, Sb, Sc. A means that the spirals extend from the nucleus outwards with a slight bend. C means the spirals are wrapped around the nucleus tighter.</a:t>
            </a:r>
          </a:p>
          <a:p>
            <a:r>
              <a:rPr lang="en-GB" dirty="0" smtClean="0"/>
              <a:t>Spiral Barred, or Barred Spiral depending what book you read, are classified likewise </a:t>
            </a:r>
            <a:r>
              <a:rPr lang="en-GB" dirty="0" err="1" smtClean="0"/>
              <a:t>SBa</a:t>
            </a:r>
            <a:r>
              <a:rPr lang="en-GB" dirty="0" smtClean="0"/>
              <a:t>, </a:t>
            </a:r>
            <a:r>
              <a:rPr lang="en-GB" dirty="0" err="1" smtClean="0"/>
              <a:t>SBb</a:t>
            </a:r>
            <a:r>
              <a:rPr lang="en-GB" dirty="0" smtClean="0"/>
              <a:t> and </a:t>
            </a:r>
            <a:r>
              <a:rPr lang="en-GB" dirty="0" err="1" smtClean="0"/>
              <a:t>SBc</a:t>
            </a:r>
            <a:r>
              <a:rPr lang="en-GB" dirty="0" smtClean="0"/>
              <a:t>.</a:t>
            </a:r>
          </a:p>
          <a:p>
            <a:r>
              <a:rPr lang="en-GB" dirty="0" smtClean="0"/>
              <a:t>Irregular galaxies are not part of the Hubble Classification.</a:t>
            </a:r>
          </a:p>
          <a:p>
            <a:endParaRPr lang="en-GB" dirty="0" smtClean="0"/>
          </a:p>
          <a:p>
            <a:endParaRPr lang="en-GB" dirty="0"/>
          </a:p>
        </p:txBody>
      </p:sp>
    </p:spTree>
    <p:extLst>
      <p:ext uri="{BB962C8B-B14F-4D97-AF65-F5344CB8AC3E}">
        <p14:creationId xmlns:p14="http://schemas.microsoft.com/office/powerpoint/2010/main" val="359883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73</TotalTime>
  <Words>317</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Classification of Galaxies</vt:lpstr>
      <vt:lpstr>Learning Objectives</vt:lpstr>
      <vt:lpstr>Spiral and Barred Galaxies</vt:lpstr>
      <vt:lpstr>Elliptical Galaxies</vt:lpstr>
      <vt:lpstr>Irregular Galaxy</vt:lpstr>
      <vt:lpstr>Irregular Galaxies</vt:lpstr>
      <vt:lpstr>Hubbles Tuning Fork Diagram</vt:lpstr>
      <vt:lpstr>Hubbles Tuning Fork Diagram</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Galaxies</dc:title>
  <dc:creator>J.Turner</dc:creator>
  <cp:lastModifiedBy>J.Turner</cp:lastModifiedBy>
  <cp:revision>4</cp:revision>
  <dcterms:created xsi:type="dcterms:W3CDTF">2014-08-21T14:11:32Z</dcterms:created>
  <dcterms:modified xsi:type="dcterms:W3CDTF">2014-08-21T15:24:48Z</dcterms:modified>
</cp:coreProperties>
</file>