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2" r:id="rId8"/>
    <p:sldId id="265" r:id="rId9"/>
    <p:sldId id="266" r:id="rId10"/>
    <p:sldId id="267" r:id="rId11"/>
    <p:sldId id="270"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4A77B1-4545-470C-9891-D0FF24EDC03E}"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3AF644C-2406-42CE-B9B8-B1158616206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4A77B1-4545-470C-9891-D0FF24EDC03E}"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F644C-2406-42CE-B9B8-B1158616206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4A77B1-4545-470C-9891-D0FF24EDC03E}"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F644C-2406-42CE-B9B8-B1158616206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4A77B1-4545-470C-9891-D0FF24EDC03E}" type="datetimeFigureOut">
              <a:rPr lang="en-GB" smtClean="0"/>
              <a:t>04/04/2014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F644C-2406-42CE-B9B8-B1158616206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94A77B1-4545-470C-9891-D0FF24EDC03E}" type="datetimeFigureOut">
              <a:rPr lang="en-GB" smtClean="0"/>
              <a:t>04/04/2014</a:t>
            </a:fld>
            <a:endParaRPr lang="en-GB"/>
          </a:p>
        </p:txBody>
      </p:sp>
      <p:sp>
        <p:nvSpPr>
          <p:cNvPr id="8" name="Slide Number Placeholder 7"/>
          <p:cNvSpPr>
            <a:spLocks noGrp="1"/>
          </p:cNvSpPr>
          <p:nvPr>
            <p:ph type="sldNum" sz="quarter" idx="11"/>
          </p:nvPr>
        </p:nvSpPr>
        <p:spPr/>
        <p:txBody>
          <a:bodyPr/>
          <a:lstStyle/>
          <a:p>
            <a:fld id="{73AF644C-2406-42CE-B9B8-B11586162062}"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4A77B1-4545-470C-9891-D0FF24EDC03E}" type="datetimeFigureOut">
              <a:rPr lang="en-GB" smtClean="0"/>
              <a:t>04/04/2014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F644C-2406-42CE-B9B8-B1158616206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4A77B1-4545-470C-9891-D0FF24EDC03E}" type="datetimeFigureOut">
              <a:rPr lang="en-GB" smtClean="0"/>
              <a:t>04/04/2014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AF644C-2406-42CE-B9B8-B1158616206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4A77B1-4545-470C-9891-D0FF24EDC03E}" type="datetimeFigureOut">
              <a:rPr lang="en-GB" smtClean="0"/>
              <a:t>04/04/2014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AF644C-2406-42CE-B9B8-B1158616206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A77B1-4545-470C-9891-D0FF24EDC03E}" type="datetimeFigureOut">
              <a:rPr lang="en-GB" smtClean="0"/>
              <a:t>04/04/2014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AF644C-2406-42CE-B9B8-B1158616206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4A77B1-4545-470C-9891-D0FF24EDC03E}" type="datetimeFigureOut">
              <a:rPr lang="en-GB" smtClean="0"/>
              <a:t>04/04/2014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F644C-2406-42CE-B9B8-B11586162062}"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4A77B1-4545-470C-9891-D0FF24EDC03E}" type="datetimeFigureOut">
              <a:rPr lang="en-GB" smtClean="0"/>
              <a:t>04/04/2014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3AF644C-2406-42CE-B9B8-B11586162062}" type="slidenum">
              <a:rPr lang="en-GB" smtClean="0"/>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94A77B1-4545-470C-9891-D0FF24EDC03E}" type="datetimeFigureOut">
              <a:rPr lang="en-GB" smtClean="0"/>
              <a:t>04/04/2014</a:t>
            </a:fld>
            <a:endParaRPr lang="en-GB"/>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GB"/>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73AF644C-2406-42CE-B9B8-B11586162062}" type="slidenum">
              <a:rPr lang="en-GB" smtClean="0"/>
              <a:t>‹#›</a:t>
            </a:fld>
            <a:endParaRPr 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dFT02IQ18lE"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i4m48xvwG_I"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uk/url?sa=i&amp;rct=j&amp;q=animation+symbol&amp;source=images&amp;cd=&amp;cad=rja&amp;uact=8&amp;docid=NHt_dD9Cb4EazM&amp;tbnid=6ipJOVRseiCMXM:&amp;ved=0CAUQjRw&amp;url=http%3A%2F%2Fwww.fluidshop24.de%2Findex.php%2Fgb&amp;ei=NXo-U5vvJJSqhQeAnIDIBA&amp;psig=AFQjCNF5qYwNoRlSNZDpg466Yhar0FMc4w&amp;ust=1396689843665045"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www.gcseastronomy.co.uk/space/animation/flash_starlight.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942" y="188640"/>
            <a:ext cx="9612560" cy="4571999"/>
          </a:xfrm>
        </p:spPr>
        <p:txBody>
          <a:bodyPr/>
          <a:lstStyle/>
          <a:p>
            <a:r>
              <a:rPr lang="en-GB" dirty="0" smtClean="0"/>
              <a:t>Collections of Stars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81544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750" y="0"/>
            <a:ext cx="5791200" cy="1371600"/>
          </a:xfrm>
        </p:spPr>
        <p:txBody>
          <a:bodyPr/>
          <a:lstStyle/>
          <a:p>
            <a:r>
              <a:rPr lang="en-GB" dirty="0" smtClean="0"/>
              <a:t>Distance between stars</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1412776"/>
            <a:ext cx="6192688" cy="5101465"/>
          </a:xfrm>
        </p:spPr>
      </p:pic>
      <p:pic>
        <p:nvPicPr>
          <p:cNvPr id="3074"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2493" y="5301208"/>
            <a:ext cx="1292225"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9135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Apply your knowledge</a:t>
            </a:r>
            <a:endParaRPr lang="en-GB" dirty="0"/>
          </a:p>
        </p:txBody>
      </p:sp>
      <p:sp>
        <p:nvSpPr>
          <p:cNvPr id="3" name="Content Placeholder 2"/>
          <p:cNvSpPr>
            <a:spLocks noGrp="1"/>
          </p:cNvSpPr>
          <p:nvPr>
            <p:ph idx="1"/>
          </p:nvPr>
        </p:nvSpPr>
        <p:spPr/>
        <p:txBody>
          <a:bodyPr/>
          <a:lstStyle/>
          <a:p>
            <a:r>
              <a:rPr lang="en-GB" dirty="0" smtClean="0"/>
              <a:t>Stop frame animation! You are going to produce a stop frame animation of a binary star showing how it moves. You might want to red shift the star as it moves away, and blue shift it as it comes near (I would be very impressed if you succeed in this!)</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861048"/>
            <a:ext cx="3724275" cy="173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0232" y="5157192"/>
            <a:ext cx="1296144" cy="1301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2269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t>Your Task</a:t>
            </a:r>
            <a:endParaRPr lang="en-GB" dirty="0"/>
          </a:p>
        </p:txBody>
      </p:sp>
      <p:sp>
        <p:nvSpPr>
          <p:cNvPr id="3" name="Content Placeholder 2"/>
          <p:cNvSpPr>
            <a:spLocks noGrp="1"/>
          </p:cNvSpPr>
          <p:nvPr>
            <p:ph idx="1"/>
          </p:nvPr>
        </p:nvSpPr>
        <p:spPr>
          <a:xfrm>
            <a:off x="395536" y="1412776"/>
            <a:ext cx="8229600" cy="4525963"/>
          </a:xfrm>
        </p:spPr>
        <p:txBody>
          <a:bodyPr/>
          <a:lstStyle/>
          <a:p>
            <a:r>
              <a:rPr lang="en-GB" dirty="0" smtClean="0"/>
              <a:t>You have art straws. You need to make a 3D model of plough using a scale which will how the equivalent distances. You will have the previous picture on the board to help.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979556218"/>
              </p:ext>
            </p:extLst>
          </p:nvPr>
        </p:nvGraphicFramePr>
        <p:xfrm>
          <a:off x="1763688" y="2780928"/>
          <a:ext cx="5879976" cy="3289568"/>
        </p:xfrm>
        <a:graphic>
          <a:graphicData uri="http://schemas.openxmlformats.org/drawingml/2006/table">
            <a:tbl>
              <a:tblPr firstRow="1" bandRow="1">
                <a:tableStyleId>{5C22544A-7EE6-4342-B048-85BDC9FD1C3A}</a:tableStyleId>
              </a:tblPr>
              <a:tblGrid>
                <a:gridCol w="2939988"/>
                <a:gridCol w="2939988"/>
              </a:tblGrid>
              <a:tr h="281205">
                <a:tc>
                  <a:txBody>
                    <a:bodyPr/>
                    <a:lstStyle/>
                    <a:p>
                      <a:r>
                        <a:rPr lang="en-GB" dirty="0" smtClean="0"/>
                        <a:t>Star Name</a:t>
                      </a:r>
                      <a:endParaRPr lang="en-GB" dirty="0"/>
                    </a:p>
                  </a:txBody>
                  <a:tcPr/>
                </a:tc>
                <a:tc>
                  <a:txBody>
                    <a:bodyPr/>
                    <a:lstStyle/>
                    <a:p>
                      <a:r>
                        <a:rPr lang="en-GB" dirty="0" smtClean="0"/>
                        <a:t>Light Years Away</a:t>
                      </a:r>
                      <a:endParaRPr lang="en-GB" dirty="0"/>
                    </a:p>
                  </a:txBody>
                  <a:tcPr/>
                </a:tc>
              </a:tr>
              <a:tr h="281205">
                <a:tc>
                  <a:txBody>
                    <a:bodyPr/>
                    <a:lstStyle/>
                    <a:p>
                      <a:r>
                        <a:rPr lang="en-GB" dirty="0" err="1" smtClean="0"/>
                        <a:t>Mizar</a:t>
                      </a:r>
                      <a:endParaRPr lang="en-GB" dirty="0"/>
                    </a:p>
                  </a:txBody>
                  <a:tcPr/>
                </a:tc>
                <a:tc>
                  <a:txBody>
                    <a:bodyPr/>
                    <a:lstStyle/>
                    <a:p>
                      <a:r>
                        <a:rPr lang="en-GB" dirty="0" smtClean="0"/>
                        <a:t>78</a:t>
                      </a:r>
                      <a:endParaRPr lang="en-GB" dirty="0"/>
                    </a:p>
                  </a:txBody>
                  <a:tcPr/>
                </a:tc>
              </a:tr>
              <a:tr h="281205">
                <a:tc>
                  <a:txBody>
                    <a:bodyPr/>
                    <a:lstStyle/>
                    <a:p>
                      <a:r>
                        <a:rPr lang="en-GB" dirty="0" err="1" smtClean="0"/>
                        <a:t>Megrez</a:t>
                      </a:r>
                      <a:endParaRPr lang="en-GB" dirty="0"/>
                    </a:p>
                  </a:txBody>
                  <a:tcPr/>
                </a:tc>
                <a:tc>
                  <a:txBody>
                    <a:bodyPr/>
                    <a:lstStyle/>
                    <a:p>
                      <a:r>
                        <a:rPr lang="en-GB" dirty="0" smtClean="0"/>
                        <a:t>79</a:t>
                      </a:r>
                      <a:endParaRPr lang="en-GB" dirty="0"/>
                    </a:p>
                  </a:txBody>
                  <a:tcPr/>
                </a:tc>
              </a:tr>
              <a:tr h="4921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err="1" smtClean="0"/>
                        <a:t>Merak</a:t>
                      </a:r>
                      <a:endParaRPr lang="en-GB" dirty="0" smtClean="0"/>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80</a:t>
                      </a:r>
                    </a:p>
                    <a:p>
                      <a:endParaRPr lang="en-GB" dirty="0"/>
                    </a:p>
                  </a:txBody>
                  <a:tcPr/>
                </a:tc>
              </a:tr>
              <a:tr h="281205">
                <a:tc>
                  <a:txBody>
                    <a:bodyPr/>
                    <a:lstStyle/>
                    <a:p>
                      <a:r>
                        <a:rPr lang="en-GB" dirty="0" err="1" smtClean="0"/>
                        <a:t>Phekda</a:t>
                      </a:r>
                      <a:endParaRPr lang="en-GB" dirty="0"/>
                    </a:p>
                  </a:txBody>
                  <a:tcPr/>
                </a:tc>
                <a:tc>
                  <a:txBody>
                    <a:bodyPr/>
                    <a:lstStyle/>
                    <a:p>
                      <a:r>
                        <a:rPr lang="en-GB" dirty="0" smtClean="0"/>
                        <a:t>85</a:t>
                      </a:r>
                      <a:endParaRPr lang="en-GB" dirty="0"/>
                    </a:p>
                  </a:txBody>
                  <a:tcPr/>
                </a:tc>
              </a:tr>
              <a:tr h="281205">
                <a:tc>
                  <a:txBody>
                    <a:bodyPr/>
                    <a:lstStyle/>
                    <a:p>
                      <a:r>
                        <a:rPr lang="en-GB" dirty="0" err="1" smtClean="0"/>
                        <a:t>Allioth</a:t>
                      </a:r>
                      <a:endParaRPr lang="en-GB" dirty="0"/>
                    </a:p>
                  </a:txBody>
                  <a:tcPr/>
                </a:tc>
                <a:tc>
                  <a:txBody>
                    <a:bodyPr/>
                    <a:lstStyle/>
                    <a:p>
                      <a:r>
                        <a:rPr lang="en-GB" dirty="0" smtClean="0"/>
                        <a:t>90</a:t>
                      </a:r>
                      <a:endParaRPr lang="en-GB" dirty="0"/>
                    </a:p>
                  </a:txBody>
                  <a:tcPr/>
                </a:tc>
              </a:tr>
              <a:tr h="281205">
                <a:tc>
                  <a:txBody>
                    <a:bodyPr/>
                    <a:lstStyle/>
                    <a:p>
                      <a:r>
                        <a:rPr lang="en-GB" dirty="0" err="1" smtClean="0"/>
                        <a:t>Benetnash</a:t>
                      </a:r>
                      <a:endParaRPr lang="en-GB" dirty="0"/>
                    </a:p>
                  </a:txBody>
                  <a:tcPr/>
                </a:tc>
                <a:tc>
                  <a:txBody>
                    <a:bodyPr/>
                    <a:lstStyle/>
                    <a:p>
                      <a:r>
                        <a:rPr lang="en-GB" dirty="0" smtClean="0"/>
                        <a:t>105</a:t>
                      </a:r>
                      <a:endParaRPr lang="en-GB" dirty="0"/>
                    </a:p>
                  </a:txBody>
                  <a:tcPr/>
                </a:tc>
              </a:tr>
              <a:tr h="454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err="1" smtClean="0"/>
                        <a:t>Dubhe</a:t>
                      </a:r>
                      <a:endParaRPr lang="en-GB" dirty="0" smtClean="0"/>
                    </a:p>
                  </a:txBody>
                  <a:tcPr/>
                </a:tc>
                <a:tc>
                  <a:txBody>
                    <a:bodyPr/>
                    <a:lstStyle/>
                    <a:p>
                      <a:r>
                        <a:rPr lang="en-GB" dirty="0" smtClean="0"/>
                        <a:t>125</a:t>
                      </a:r>
                      <a:endParaRPr lang="en-GB" dirty="0"/>
                    </a:p>
                  </a:txBody>
                  <a:tcPr/>
                </a:tc>
              </a:tr>
            </a:tbl>
          </a:graphicData>
        </a:graphic>
      </p:graphicFrame>
    </p:spTree>
    <p:extLst>
      <p:ext uri="{BB962C8B-B14F-4D97-AF65-F5344CB8AC3E}">
        <p14:creationId xmlns:p14="http://schemas.microsoft.com/office/powerpoint/2010/main" val="2040287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459" t="26385" r="27216" b="33686"/>
          <a:stretch/>
        </p:blipFill>
        <p:spPr bwMode="auto">
          <a:xfrm>
            <a:off x="1259631" y="692696"/>
            <a:ext cx="7227487"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7952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r>
              <a:rPr lang="en-GB" dirty="0" smtClean="0"/>
              <a:t>To understand that the stars in a constellation are not physically related to one another.</a:t>
            </a:r>
          </a:p>
          <a:p>
            <a:r>
              <a:rPr lang="en-GB" dirty="0" smtClean="0"/>
              <a:t>To distinguish between binary stars and optical double stars.</a:t>
            </a:r>
          </a:p>
          <a:p>
            <a:endParaRPr lang="en-GB" dirty="0"/>
          </a:p>
        </p:txBody>
      </p:sp>
    </p:spTree>
    <p:extLst>
      <p:ext uri="{BB962C8B-B14F-4D97-AF65-F5344CB8AC3E}">
        <p14:creationId xmlns:p14="http://schemas.microsoft.com/office/powerpoint/2010/main" val="2913859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Double Stars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Binary stars</a:t>
            </a:r>
          </a:p>
          <a:p>
            <a:r>
              <a:rPr lang="en-GB" dirty="0" smtClean="0"/>
              <a:t>Stars that orbit around a common centre</a:t>
            </a:r>
          </a:p>
          <a:p>
            <a:pPr marL="0" indent="0">
              <a:buNone/>
            </a:pPr>
            <a:endParaRPr lang="en-GB" dirty="0" smtClean="0"/>
          </a:p>
          <a:p>
            <a:pPr marL="0" indent="0">
              <a:buNone/>
            </a:pPr>
            <a:r>
              <a:rPr lang="en-GB" dirty="0" smtClean="0"/>
              <a:t>Optical double stars </a:t>
            </a:r>
          </a:p>
          <a:p>
            <a:r>
              <a:rPr lang="en-GB" dirty="0" smtClean="0"/>
              <a:t>Stars that look close together from Earth but are actually not related to each other</a:t>
            </a:r>
          </a:p>
          <a:p>
            <a:endParaRPr lang="en-GB" dirty="0"/>
          </a:p>
        </p:txBody>
      </p:sp>
    </p:spTree>
    <p:extLst>
      <p:ext uri="{BB962C8B-B14F-4D97-AF65-F5344CB8AC3E}">
        <p14:creationId xmlns:p14="http://schemas.microsoft.com/office/powerpoint/2010/main" val="2491191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7428" y="1916832"/>
            <a:ext cx="3724552" cy="172819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428" y="4077072"/>
            <a:ext cx="3744416" cy="2036962"/>
          </a:xfrm>
          <a:prstGeom prst="rect">
            <a:avLst/>
          </a:prstGeom>
        </p:spPr>
      </p:pic>
    </p:spTree>
    <p:extLst>
      <p:ext uri="{BB962C8B-B14F-4D97-AF65-F5344CB8AC3E}">
        <p14:creationId xmlns:p14="http://schemas.microsoft.com/office/powerpoint/2010/main" val="249699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Eclipsing Binaries</a:t>
            </a:r>
            <a:endParaRPr lang="en-GB" dirty="0"/>
          </a:p>
        </p:txBody>
      </p:sp>
      <p:sp>
        <p:nvSpPr>
          <p:cNvPr id="3" name="Content Placeholder 2"/>
          <p:cNvSpPr>
            <a:spLocks noGrp="1"/>
          </p:cNvSpPr>
          <p:nvPr>
            <p:ph idx="1"/>
          </p:nvPr>
        </p:nvSpPr>
        <p:spPr/>
        <p:txBody>
          <a:bodyPr>
            <a:normAutofit/>
          </a:bodyPr>
          <a:lstStyle/>
          <a:p>
            <a:r>
              <a:rPr lang="en-GB" dirty="0" smtClean="0"/>
              <a:t>Eclipsing binaries are a pair of stars that orbit each other. One will move in front and behind the other as seen from Earth.</a:t>
            </a:r>
          </a:p>
          <a:p>
            <a:r>
              <a:rPr lang="en-GB" dirty="0" smtClean="0"/>
              <a:t>Frequently one star is brighter than another and we can see the stars wink and dip as the darker star moves in front and behind it. </a:t>
            </a:r>
          </a:p>
          <a:p>
            <a:r>
              <a:rPr lang="en-GB" dirty="0" smtClean="0"/>
              <a:t>By charting the brightness of a binary star you can find its period. In the chart on the right the period would be from the 'dips' at 24 and 64 leading to a period of 30 hours.</a:t>
            </a:r>
          </a:p>
          <a:p>
            <a:endParaRPr lang="en-GB" dirty="0"/>
          </a:p>
        </p:txBody>
      </p:sp>
    </p:spTree>
    <p:extLst>
      <p:ext uri="{BB962C8B-B14F-4D97-AF65-F5344CB8AC3E}">
        <p14:creationId xmlns:p14="http://schemas.microsoft.com/office/powerpoint/2010/main" val="2633786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732240" y="1600200"/>
            <a:ext cx="1954560" cy="4525963"/>
          </a:xfrm>
        </p:spPr>
        <p:txBody>
          <a:bodyPr/>
          <a:lstStyle/>
          <a:p>
            <a:r>
              <a:rPr lang="en-GB" dirty="0" smtClean="0"/>
              <a:t>http://www.gcseastronomy.co.uk/space/animation/flash_starlight.html</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03312"/>
            <a:ext cx="5238825" cy="6099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7632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15416"/>
            <a:ext cx="5791200" cy="1371600"/>
          </a:xfrm>
        </p:spPr>
        <p:txBody>
          <a:bodyPr/>
          <a:lstStyle/>
          <a:p>
            <a:r>
              <a:rPr lang="en-GB" dirty="0" smtClean="0"/>
              <a:t>Cepheid Variables</a:t>
            </a:r>
            <a:endParaRPr lang="en-GB" dirty="0"/>
          </a:p>
        </p:txBody>
      </p:sp>
      <p:sp>
        <p:nvSpPr>
          <p:cNvPr id="3" name="Content Placeholder 2"/>
          <p:cNvSpPr>
            <a:spLocks noGrp="1"/>
          </p:cNvSpPr>
          <p:nvPr>
            <p:ph idx="1"/>
          </p:nvPr>
        </p:nvSpPr>
        <p:spPr>
          <a:xfrm>
            <a:off x="395536" y="1340768"/>
            <a:ext cx="7620000" cy="4373563"/>
          </a:xfrm>
        </p:spPr>
        <p:txBody>
          <a:bodyPr>
            <a:normAutofit fontScale="92500"/>
          </a:bodyPr>
          <a:lstStyle/>
          <a:p>
            <a:r>
              <a:rPr lang="en-GB" dirty="0" smtClean="0"/>
              <a:t>Cepheid variable is a star that pulses frequently. We see the light they produce dip and rise over a short period of time, returning to the same luminosity a few days later.</a:t>
            </a:r>
          </a:p>
          <a:p>
            <a:r>
              <a:rPr lang="en-GB" dirty="0" err="1" smtClean="0"/>
              <a:t>Cepheids</a:t>
            </a:r>
            <a:r>
              <a:rPr lang="en-GB" dirty="0" smtClean="0"/>
              <a:t> have a period-luminosity relation.</a:t>
            </a:r>
          </a:p>
          <a:p>
            <a:r>
              <a:rPr lang="en-GB" dirty="0" smtClean="0"/>
              <a:t>The longer the period between peaks of brightness the brighter the star is. From this we can figure out its apparent magnitude and from that how far away it is. </a:t>
            </a:r>
          </a:p>
          <a:p>
            <a:r>
              <a:rPr lang="en-GB" dirty="0" err="1" smtClean="0"/>
              <a:t>Cepheids</a:t>
            </a:r>
            <a:r>
              <a:rPr lang="en-GB" dirty="0" smtClean="0"/>
              <a:t> in other galaxies enable us to accurately measure how far away that galaxy is, something we would not be able to do with heliocentric parallax because the angles are very small.</a:t>
            </a:r>
          </a:p>
          <a:p>
            <a:pPr marL="0" indent="0">
              <a:buNone/>
            </a:pPr>
            <a:endParaRPr lang="en-GB" dirty="0" smtClean="0"/>
          </a:p>
          <a:p>
            <a:pPr marL="0" indent="0">
              <a:buNone/>
            </a:pPr>
            <a:r>
              <a:rPr lang="en-GB" dirty="0" smtClean="0"/>
              <a:t> </a:t>
            </a:r>
          </a:p>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5013176"/>
            <a:ext cx="1944216" cy="1666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9403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95536" y="4941168"/>
            <a:ext cx="8229600" cy="1069579"/>
          </a:xfrm>
        </p:spPr>
        <p:txBody>
          <a:bodyPr/>
          <a:lstStyle/>
          <a:p>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908720"/>
            <a:ext cx="4549429"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2" descr="data:image/jpeg;base64,/9j/4AAQSkZJRgABAQAAAQABAAD/2wCEAAkGBxQSEhIUExQVFRUUFxUWFBUYFBUVFhQXFhUWGBUUFRQYHCggGBwnHBcVITEhJSkrLi4uGCAzODYsNygtLisBCgoKDg0OGhAQGy0fICQyLC8vNywsLCwsLCwyLDQsLCwsKywsLCwsLCwsLCwsLTcsNCwrKywsLCwsLCwsLCwsLP/AABEIALwA+wMBIgACEQEDEQH/xAAcAAEAAgMBAQEAAAAAAAAAAAAABQYDBAcCAQj/xABDEAABAwIDBAcFBAgGAgMAAAABAAIDBBEFEiEGMUFREyIyYXGBkQdCUqGxFCPB0TNTYnKSsuHwJENjc4Lxg8IWJTT/xAAaAQEAAgMBAAAAAAAAAAAAAAAAAQIDBAUG/8QAJhEBAAICAgICAQUBAQAAAAAAAAECAxEEIRIxBRNBIzJRYXGhFP/aAAwDAQACEQMRAD8A7iiIgIiICIiAiIgIiICIiAixTVDGdpzW+JA+q1JcbgbvkHjqR6gIJBFEf/JqT9ezzuPqFu0+JQydiWN3g9p/FBtIvl19QEREBERAREQEREBERAREQEREBERAREQEREBERARY55gxpc4gAC5J4KrbRbQiMNDmuLpNIaZv6SXkZCOy3u9eSCdqsVawOIsQ3tOLg2NvO7z9BcqvOx98wLobvjG+ZzjBTjwdq5/kq1i02RzDW2qag/oKCP8AQw/DnA7R8lts2bnrCJK+SzR2aePRrByJGg8vVVmRrVm08TXZWOkqZD7sDeiZ/ELvf43WDLiE2rKeOAc3Wc7zc8kq6UVBFA3LExrB3C1/E8Vke5V2sortma93aqGDuzO/Bi1J9kKv9ax3/M/ixdAe5Y7qNmnO2wYlS6sdKAPhOdv8IJv6KVwn2oTxm1TEJWjRz2dV7fFu4nuNlbiVHYnhMM/6RgvweNHD/kFaLI0tGA7RU9YzNBIHW7Tdz2/vNOoUsuE4vszLSvE8EjmlmrZWaOZ3SNGhHM7uYV42E2/+0uFNVhsdT7jh+jnHNnJ37PorRKF+REUgiIgIiICIiAiIgIiICIiAiIgIiIC8ySBoJcQAASSdwA3kr0qztRjDI2yOk/QwWLx+tlOscI+RPiO9BG7T7SdFkdlLpZD/AISDjroJpBzudBw+kGTJTSdGy0+J1AvJIdW0zTwvwWnh9RJE12ITjPWVZyUcW/I06ZwOWun9VbNmsE+zMJec80vWmkOpLj7oPIKkynT1s1s02nubmSd+skrt5J32vuCsjcPHEnyWeliyt7zvWLE8ThpozJPI2Ng3ucbD+qmKm1cxmeWmcMzWvY82a4dXX4Hb7Hkdx7kpa1sou07jYg6Fp5EKmbWe1yCZj4KandMHC3SOd0bWm+jmtsSSDYjco/Bdpx9piAv18sb9LA37J8nH5lTbHMdpdGcVjuvjytKpx+CkfG6oJDXEgWbm1A3kcljiNiyUWEXF5PJv5lYscwc5C+DRzR2L6SAcAT2Xcj6qSwvFIahmeGRsjebTe3cRwW4smlXLqLHNW9J2XaNfaxB3ZXjhyuofazZlpaXxiwBzEDfG4G4kj8948wpPaSkayqqovdcWvty6RoJ+dz5rcwKpL4WF2pF2uPMtNifkqekpH2bbXOqQ6mqSPtMIBDuE8fCQd/MeB4q9Lhu0NA+mmjqKfR8TjJD5ayQHm0tv6ldh2exdlXTxVEfZkaHW4tPvNPeDcK8ShIoiKQREQEREBERAREQEREBERAREQamK1nRRucBd2jWN+J7jZjfUhcwxWD7bXRUOa8FIDJVP4PkPWlceXL/l3K57V4oIi557NLE+d3e912Qt/nPkFzOjMkGG3GtTik2QcxHfru9SfkokW3ZsfbKiSucLRt+5pGW0axuheOV/zVrvqPFaGFGOONkTOqGNDQD3DettxWOVmtt7tpDhkGd/XlfcQwg2LyOJ5NHEr884rilTiUvTVTyQOw0XDGjkxvDx3lSXtBpKmXE5nVRJboYzazTF7jW/O/etIi3gtqvUJiHhjA0WAstrCmkzRgby5tvHMLLVcVa9gsJL5OmcOqyxF+fAfj6KLz0S6VI5UH2ng2pzw648+qrw5yhNp8M+0wOYLZh1mH9ocPPcsFJ1KIcxwjFpaWQSQPLHDkdHDk4cQu8bBbasxBha4Bk7B12X0cPjZ3d3Bfn2aIsJa4EOBsQd4WShrnwSNkicWPbexHeLH5LYmu1pjbqWPVYlq6iQbswYDzEbcpPrdbGzjbQt/aLnDwc4kKu4Q77SxoYC0WGc/COIvxJVviAaABoBoByWvKjxiVN0kbm+92mnk4aj++9a/sqr+hqKikOjJQKmAH3SerMwDxAPqt+6rNZL9mrKScaCOpY1/wDtVJDHX7g65So7OiL451t6uh9RfAV9QEREBERAREQEREBERAQoiDkvtOrj0MjQdamqEY/cgaBb+LMvk0AOJxQjs0FK0W/1JN5+RUdtC4yz4YcpMbDJPKeWabN6lbUDnmpqJY8xfUPDrWBsBo1o5pERPtaNflaHlZqevA0edOfLxWOhwZ7BnmkbACbuYTnzd4aTdp8CfBeqzFaKLeC/vc4NHzVPH+D/ABrY3h9PWNySFpI7JBGZpPL8lRaz2eTg/dyxuHNwc0+Y1VjqNoMLzEmngJO8mQ3PnZbdHj1E7SIZTybNnH8LlbVqp7VfDdgMpDp5A63utGnqV62p2wjoR0EDA6QDduZH+9zPcrFi+JERSGIZn5Tkvp1raXXC54JOkIkBDySXZt5J3k807me1ZWyTGqmWkkqjXBsjZA0UzWhpLT79+WvyWHBtv6iNwE33rOO4PA5gjf4Fas+yssY68Zvla6x7WVwu11uSgqmmsRlub6AbzfkrTUdhqKCmrWNkIDg4dV4Ja63K4WrTbHUzCDZzuQc8lV/2a1jmGaneCLWeGkEFp3OFju4FXOtxBkTS95s0fPuHesffo9t2njawBrQGgbgNAsocoLYzHxW1ogLMsZa83v1yW7u4KSx90lHL0bwHgjMx3ZL23se7MNLjvHNJrMDduoHa+HNTzEbxE53nG4Ob9SpGlrmyNDmG4P8AZB5FaG0TiYX/ALkgPhkKj8jrGFz9JDE/42Md6tBXA/bTtW+orTSRu+5gs0sG6SU6uLudrgDzXXsOxVtLhEdQ/dFStee8hmjfM2HmuDey7DHV+Kxvk62V7qiU8CQc1vNxHks9OuyHU8D9n09NSxugqpmVGUOcwO+6va+QRnTT59ymdnNsyZBTVwEU98rH7o5jysew/wDZ48FdLKNxjAYKppbPG14Itfj6qu9+xJL7dc1xn2Rtme1za6qa1vZY93TBlv1ZJGX5q67N4L9khEXTTTWJOeV+d+ttL20GmgTpCVREUAiIgIiICIiAoDaraNtK3KLOleDlbfcPid3fVb+N4o2mhfK73RoPicdzVyOlbNX1Nr3fIbuPBo524ABIG3gWFyVT8jOy0dZx3MH930U/iWOU+HMyxWc86GS13PPJg4/Ra+1WOxUEAp4NfdOtjK+2tzy5+i5hTVrpXyPkN35rX4AW0AHALc4nF++8RM6htcbjfbbU9Qm67HampdcuMYPAHM8+Ltw8AoKrphmcDqfiJLifMqVpHtvvFzuHEjwWpiLLP8dV6OvDwYq6rD0E8PFjw7rCBe2x+q9tc24zNBHMaFvfcLLUt1WF40XPy08LTGnN1pOUmLyU9g5xdGdx328R+Sm5aSOcMlYGktIcBwdYg5b99lUoBniynw/JecDxV1NJY3LCeuz/ANm9/HvWjyuLFdXx+pa3I48Rq1PUsu2O1dZLXySgGK+VoZ2m5W7rkgX3nkoaSvfHKyVjrSNcHgjcHA3vbxV32twsSxCWM3u3MCPebZc4jic9waAS4mwHFc/fTRmfwu+x9bJU1VRUSm7nAZja1yT/AEWltTiRlmLb9SO7QOF+JVj2dwv7PDl3uPWee8jcqJMes7nc39VNI7WqvPsXhzYiD8MUhPnYD6rpPtWpgaRsnGORlvB/VcPDUeirPsHwwhtTUHc4tib35es63q1T3taxANgig96R4cRybHrf1sovPatvagbPydHI5l+rIMwHJw3+o+ilccl/w855RP8AmLfioPDNZmnkHfgFNV8HSxsiG+omihHg5wz/ACssYiPaXta19HTYfTuzNbHGZ3g6EtaLRDz1Porp7D9lTS0rp5RaSoILQRYtjHZv4m58LKWwv2XYfBIJBG55Bu1r3lzQf3ePmrqAsszGtQbfURFVAiIgIiICIiAiIgIi+OcACTuGpQcq9qGL552wNPViF3d73fkPqVu4FGKGhdO7SWoHVPwRgXv+PmFVG0D6usHETy3ceLWk3PoPopj2lVwfK2BvZHUt+wyxcPUgLJjpOS8Uj8smHHOS8Uj8ufY5VOkkEruYLRyYd3nxPitWF1pJBwNnD+/NS2OQZmg8tD4H+qr7pLFjuXVK7+THHHtFY9Rp3c+GOPfxj1GnQfZw0ONcCLjoo/QvN17xzZwkXiN7X6p3+APFYPZr263/AGWH0erO5y5vJz5MWeZpOnOz58lMs+MuW1cRa6zgQRwK0ZGb11LEKKOYWeL9/EeapuK7MPYbsOZm+3vD81ljm1zdW6lanIi/VupRNGLNC81cYIvxC2xF/wBW3L2yizA3Oll1PptanjDpfVNq+Kc9n0/TRzUp3tHSw+Hvs9fqtXCqJkUkoDQHXvm45Xajw4jyUdsRWdDiFI7gZWxu8JOp9SFdsSwBsmISR9I+K2ctczLrbUBwI1HWK83yKeN3Cz11ZoZlTsUwSR1S1kTS4zvAYB8TjqD8z4K40lK4ukjeQJInZXi2h+Fze4j8VsS4RmFi4EHmFgrbTFErrDilJhFJHBnD3xt7DCC57zq4n4bm+pXK8bxqSrmdNJvOjWjc1o3NCknbKt4PI7gAs9Ps+1modc8yLlRNkNHDIMgue075DgFb9maLpa6Fvu0sZkd/uSaNHkFFRUbY7yPddkYzOFt9tw8yrzsBhro6cyyD7ypd0ru4HsN8h9Uj2LQERFZAiIgIiICIiAiIgIiIC0Mdky0855Rv/lK31o45Fmp52jjG/wDlKDnPs7aDU5jujjc78PxVWxScyVT3Hg35yOLj9ArP7NpQJZr8YiPmq9jkYZWThosLR2HkV0Pio3yaul8TETyq7asjQ4EHcdCqpW05Y5zT/wB96tV1p4lR9I3TtDcefcvTcvB9ldx7h6Xncf7abj3CQ9lshz1gPCnA8bPFlaHOVa9ko/xc7XDfC4EHucF0x1DF+ravI8ydZO/6eR5MT5qo5y8FytTqCL4G/Na1XTU8bS97Wta3UkkgBau9tfW1OrqBkmp0PxD8VBuIANjcC+vO3FbGO46yZ4bEzJEDr8UneeQ7lrYg8Njd4WHnovUfF0y48drXnrXp6H47Fkrjta89fwgaAkTQEbxNER49I2y6ttLiLYMQfK/QNaSQN56oFh8lzzZCi6avpGW/zmOPhGc5/lVm9rT2/aAR2iXX13gAAfiuJzf3Q5PL/dDSixv7RXdIGZA9mS173DdQSeeqsHSKlbKw3kL+DRbzKtedaMtRtZ19ab2A3nctTMs7A8vbBCM1RJ6Qt4ud329FGhvYZh32uobAP0MJD6hw3Od7sXy+q6e2w3KJ2fwhlJC2JmvF7uL3He4qSurxGkMt19WLMmZSMqLHdegUHpERAREQEREBERAXwhfUQcp2QgFPib4H7vvGC/H3m/IKJ22g6OsH+pH843WPycPVWn2jUDoZoa6IdgtEnkeq7zF2+i0NtacVMTZ2alv3je8EdYen0Wzw830563n02+Dm+rPW0qal14DkuvdRqY3D2nltN7Bf/vd30z/kVfXSrn+wh/8AsPGmm+VlYsex9sHVb15TubfRve88PDeV4/5PFa/MmtI3MvKfIY7X5U1rG5buMY1HTMzyHf2WjtOPIBcvx7Hpap136MHZjB0b3nme9aWPQzSyGV7jIe7QsHJreXgoplQ4b9fkVkw8T/zT+rHa2Pj/AET+pHf/ABv5l6q6suDRy3961GzXC2MMoX1ErIohmfIbN7ubj3Det22bVZ1PTanLqs6le/ZFh9n1FY8dWFhYzve7V1vKw81XdqA+rqnZeyzQu4X3n53V/wAflZQUsVHEez2nfE87yfr6KniUAd3evPZ8nneZcTLfzvMstDCImBrfM8zzWyy7jYf34qMlxJjd5ueAH5/0WIVhk0fdkfFre07uJ4eKw6Y09RZ5ZOiphnl95/uRD4r/AI+i6Lszs8yjYQDnkfrJId7jyHJvcqBQ7XGBgjp4msbv5knm48Svkm1dY/dfyCtEIdaul1yNk9e86Z1JUmGV7+05wCkdJdK0byB5rBJiUTd72+qq1Lsi9/6WV3qpGHYqAdoud4lBuS7TU7ffB8FqSbaQjshzvALfg2Zp2/5Y81vxYdE3cxo8kEJTbV5zpC/xU3SVWf3S3xWw1gG4BekBERAREQEREBERBhq6ZsjHMeA5rwQ4HiCucy0T6B/Qvu6FxJhkPLjG79ofNdMWCtpGSsLJGhzTvB/vemhxXG8K6M52dh2o7u5QX2lvNdHx7BJKTM5oM1MdXDe+LvPMd6pVfs6Jby08lweX4jiuzwfl7Ya/Xk7h1+J8pbHXwt3DQp8QdG7PGXNflc3MN9nbwtSSutc2JJNySbkk8STvWGqw+sZezc/hv9FEyS1N7GGQf+N/5Lo2+S4+/Ovuf6bc8/Hvyr7/AMSj8VPJaVVWZ+0B48fVfaHAq2oP3dNO7v6NzR6uACuGE+yqcgPrJmUzOI0e89wF7A+vgtLN8jNo1M9NbJzZtHc9Kbh9JJPI2KJhe9xs1o3+PcO9dbwnDosGgc57mvq5AA48IgdzGjfe/qVjfjVHhjDFRs+8cNZDYyv79dw7zYKFo8aia/ppz0ku9rb3bHfkT2nftellys3Jm/UenPzcib9R6aldhVZUyZyMt9wIuRzub719ZsRO7tSEeGn0U7HtzHe2VTGH7Qsk4281qtZWKLYno/ePfpe6n8PwqnbYSx37x+SsUclxoV6LAd4CnYzYfg1KRdjWkKTiw+Nu5gHkoQUZac0bi0qRocWN8soseDuB8VIkmRAcAsgYvQK+oPmVfURAREQEREBERAREQEREBCUXl7LiyDWnxGNnacAo2faunb711hxXZvpNxUC7YFxPaQSVRt5CNzSVRMfxCnc4yxNNPJxcwgNd+8zcVZanY1kema7voo92x0ZN3EuKCnR7ZSNNnMbKPiF2E+Wqk6bbu26GUHuDD9SFbaTYqIb2+SlYNn4Ge6Ao0ntSHbdVThaOKXzLW/yglRNVJiFQbnqX32uXfxu/JdYZSwjgPRZRDEeNvJW+u38LeFnJcP2Ne++tid973J7yd6m6P2clxsXLoDsMB1aQfBZKSZ0Wjgo0rMaQND7NIGWzHMVkxHZaGEtLBa/4KwvxTyUXXVJedTcDd3IgpGC1ltCNYKVSTY1UYGxr1JTh4sVsCNe2sQa2HzmM5HbuB5KXWhU02Yd/BZqGW7bHeNCrDZREQEREBERAREQEREBERAREQFr1lRkHfwWwoiuddxQarYy93MlbYp2xjXetykjDW3G8qMqnklWpXylatdyxzVPLRa9rr2vQC2q1iGxWsMeRfQ1eygWSGSHkEjUFb1NVh/Vfv4FahCxneqZKRZTJXbYr6HLu3KOyqxU5zR6qKMYzFafqWrMae6CHVSh0XmmYAFr17yAq+0Nk3WIT2Nl6wt2Zmq0Zu0fFToTEZuFgvkdc7ivtIVkqRooHyKuY42utlVnEDY3Gim8MkLowSpG2iLzI6wJQekWiycly3kBERAREQf/Z">
            <a:hlinkClick r:id="rId3"/>
          </p:cNvPr>
          <p:cNvSpPr>
            <a:spLocks noChangeAspect="1" noChangeArrowheads="1"/>
          </p:cNvSpPr>
          <p:nvPr/>
        </p:nvSpPr>
        <p:spPr bwMode="auto">
          <a:xfrm>
            <a:off x="120650" y="-1074738"/>
            <a:ext cx="2990850" cy="22383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1" name="Picture 3">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4288" y="327114"/>
            <a:ext cx="1553012" cy="116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5352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03232" cy="1371600"/>
          </a:xfrm>
        </p:spPr>
        <p:txBody>
          <a:bodyPr/>
          <a:lstStyle/>
          <a:p>
            <a:r>
              <a:rPr lang="en-GB" dirty="0" smtClean="0"/>
              <a:t>What are </a:t>
            </a:r>
            <a:r>
              <a:rPr lang="en-GB" dirty="0" err="1" smtClean="0"/>
              <a:t>cepheid</a:t>
            </a:r>
            <a:r>
              <a:rPr lang="en-GB" dirty="0" smtClean="0"/>
              <a:t> variables</a:t>
            </a:r>
            <a:endParaRPr lang="en-GB" dirty="0"/>
          </a:p>
        </p:txBody>
      </p:sp>
      <p:sp>
        <p:nvSpPr>
          <p:cNvPr id="3" name="Content Placeholder 2"/>
          <p:cNvSpPr>
            <a:spLocks noGrp="1"/>
          </p:cNvSpPr>
          <p:nvPr>
            <p:ph idx="1"/>
          </p:nvPr>
        </p:nvSpPr>
        <p:spPr/>
        <p:txBody>
          <a:bodyPr/>
          <a:lstStyle/>
          <a:p>
            <a:r>
              <a:rPr lang="en-GB" dirty="0" smtClean="0"/>
              <a:t>Imagine the Universe Cepheid Variables as Cosmic Yardsticks</a:t>
            </a:r>
          </a:p>
          <a:p>
            <a:endParaRPr lang="en-GB" dirty="0" smtClean="0"/>
          </a:p>
        </p:txBody>
      </p:sp>
    </p:spTree>
    <p:extLst>
      <p:ext uri="{BB962C8B-B14F-4D97-AF65-F5344CB8AC3E}">
        <p14:creationId xmlns:p14="http://schemas.microsoft.com/office/powerpoint/2010/main" val="4181762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52</TotalTime>
  <Words>398</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Essential</vt:lpstr>
      <vt:lpstr>Collections of Stars</vt:lpstr>
      <vt:lpstr>Lesson Objectives</vt:lpstr>
      <vt:lpstr>Double Stars</vt:lpstr>
      <vt:lpstr>PowerPoint Presentation</vt:lpstr>
      <vt:lpstr>Eclipsing Binaries</vt:lpstr>
      <vt:lpstr>PowerPoint Presentation</vt:lpstr>
      <vt:lpstr>Cepheid Variables</vt:lpstr>
      <vt:lpstr>PowerPoint Presentation</vt:lpstr>
      <vt:lpstr>What are cepheid variables</vt:lpstr>
      <vt:lpstr>Distance between stars</vt:lpstr>
      <vt:lpstr>Apply your knowledge</vt:lpstr>
      <vt:lpstr>Your Task</vt:lpstr>
      <vt:lpstr>PowerPoint Presentation</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Collections of Stars</dc:title>
  <dc:creator>J.Turner</dc:creator>
  <cp:lastModifiedBy>J.Turner</cp:lastModifiedBy>
  <cp:revision>8</cp:revision>
  <dcterms:created xsi:type="dcterms:W3CDTF">2014-04-02T11:51:20Z</dcterms:created>
  <dcterms:modified xsi:type="dcterms:W3CDTF">2014-04-04T09:26:26Z</dcterms:modified>
</cp:coreProperties>
</file>