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3" r:id="rId6"/>
    <p:sldId id="260" r:id="rId7"/>
    <p:sldId id="261" r:id="rId8"/>
    <p:sldId id="262"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2E2B373-B119-4D8D-B33F-570B85998DDE}" type="datetimeFigureOut">
              <a:rPr lang="en-GB" smtClean="0"/>
              <a:t>07/01/2014</a:t>
            </a:fld>
            <a:endParaRPr lang="en-GB"/>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GB"/>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3819E860-28A1-4D92-B025-D4B093D755B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E2B373-B119-4D8D-B33F-570B85998DDE}" type="datetimeFigureOut">
              <a:rPr lang="en-GB" smtClean="0"/>
              <a:t>07/01/2014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19E860-28A1-4D92-B025-D4B093D755B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E2B373-B119-4D8D-B33F-570B85998DDE}" type="datetimeFigureOut">
              <a:rPr lang="en-GB" smtClean="0"/>
              <a:t>07/01/2014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19E860-28A1-4D92-B025-D4B093D755B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2E2B373-B119-4D8D-B33F-570B85998DDE}" type="datetimeFigureOut">
              <a:rPr lang="en-GB" smtClean="0"/>
              <a:t>07/01/2014</a:t>
            </a:fld>
            <a:endParaRPr lang="en-GB"/>
          </a:p>
        </p:txBody>
      </p:sp>
      <p:sp>
        <p:nvSpPr>
          <p:cNvPr id="5" name="Footer Placeholder 4"/>
          <p:cNvSpPr>
            <a:spLocks noGrp="1"/>
          </p:cNvSpPr>
          <p:nvPr>
            <p:ph type="ftr" sz="quarter" idx="11"/>
          </p:nvPr>
        </p:nvSpPr>
        <p:spPr>
          <a:xfrm>
            <a:off x="457200" y="6480969"/>
            <a:ext cx="4260056" cy="300831"/>
          </a:xfrm>
        </p:spPr>
        <p:txBody>
          <a:bodyPr/>
          <a:lstStyle/>
          <a:p>
            <a:endParaRPr lang="en-GB"/>
          </a:p>
        </p:txBody>
      </p:sp>
      <p:sp>
        <p:nvSpPr>
          <p:cNvPr id="6" name="Slide Number Placeholder 5"/>
          <p:cNvSpPr>
            <a:spLocks noGrp="1"/>
          </p:cNvSpPr>
          <p:nvPr>
            <p:ph type="sldNum" sz="quarter" idx="12"/>
          </p:nvPr>
        </p:nvSpPr>
        <p:spPr/>
        <p:txBody>
          <a:bodyPr/>
          <a:lstStyle/>
          <a:p>
            <a:fld id="{3819E860-28A1-4D92-B025-D4B093D755BD}"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2E2B373-B119-4D8D-B33F-570B85998DDE}" type="datetimeFigureOut">
              <a:rPr lang="en-GB" smtClean="0"/>
              <a:t>07/01/2014</a:t>
            </a:fld>
            <a:endParaRPr lang="en-GB"/>
          </a:p>
        </p:txBody>
      </p:sp>
      <p:sp>
        <p:nvSpPr>
          <p:cNvPr id="5" name="Footer Placeholder 4"/>
          <p:cNvSpPr>
            <a:spLocks noGrp="1"/>
          </p:cNvSpPr>
          <p:nvPr>
            <p:ph type="ftr" sz="quarter" idx="11"/>
          </p:nvPr>
        </p:nvSpPr>
        <p:spPr>
          <a:xfrm>
            <a:off x="2619376" y="6480969"/>
            <a:ext cx="4260056" cy="300831"/>
          </a:xfrm>
        </p:spPr>
        <p:txBody>
          <a:bodyPr/>
          <a:lstStyle/>
          <a:p>
            <a:endParaRPr lang="en-GB"/>
          </a:p>
        </p:txBody>
      </p:sp>
      <p:sp>
        <p:nvSpPr>
          <p:cNvPr id="6" name="Slide Number Placeholder 5"/>
          <p:cNvSpPr>
            <a:spLocks noGrp="1"/>
          </p:cNvSpPr>
          <p:nvPr>
            <p:ph type="sldNum" sz="quarter" idx="12"/>
          </p:nvPr>
        </p:nvSpPr>
        <p:spPr>
          <a:xfrm>
            <a:off x="8451056" y="809624"/>
            <a:ext cx="502920" cy="300831"/>
          </a:xfrm>
        </p:spPr>
        <p:txBody>
          <a:bodyPr/>
          <a:lstStyle/>
          <a:p>
            <a:fld id="{3819E860-28A1-4D92-B025-D4B093D755BD}" type="slidenum">
              <a:rPr lang="en-GB" smtClean="0"/>
              <a:t>‹#›</a:t>
            </a:fld>
            <a:endParaRPr lang="en-GB"/>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2E2B373-B119-4D8D-B33F-570B85998DDE}" type="datetimeFigureOut">
              <a:rPr lang="en-GB" smtClean="0"/>
              <a:t>07/01/2014</a:t>
            </a:fld>
            <a:endParaRPr lang="en-GB"/>
          </a:p>
        </p:txBody>
      </p:sp>
      <p:sp>
        <p:nvSpPr>
          <p:cNvPr id="6" name="Footer Placeholder 5"/>
          <p:cNvSpPr>
            <a:spLocks noGrp="1"/>
          </p:cNvSpPr>
          <p:nvPr>
            <p:ph type="ftr" sz="quarter" idx="11"/>
          </p:nvPr>
        </p:nvSpPr>
        <p:spPr>
          <a:xfrm>
            <a:off x="457200" y="6480969"/>
            <a:ext cx="4260056" cy="301752"/>
          </a:xfrm>
        </p:spPr>
        <p:txBody>
          <a:bodyPr/>
          <a:lstStyle/>
          <a:p>
            <a:endParaRPr lang="en-GB"/>
          </a:p>
        </p:txBody>
      </p:sp>
      <p:sp>
        <p:nvSpPr>
          <p:cNvPr id="7" name="Slide Number Placeholder 6"/>
          <p:cNvSpPr>
            <a:spLocks noGrp="1"/>
          </p:cNvSpPr>
          <p:nvPr>
            <p:ph type="sldNum" sz="quarter" idx="12"/>
          </p:nvPr>
        </p:nvSpPr>
        <p:spPr>
          <a:xfrm>
            <a:off x="7589520" y="6480969"/>
            <a:ext cx="502920" cy="301752"/>
          </a:xfrm>
        </p:spPr>
        <p:txBody>
          <a:bodyPr/>
          <a:lstStyle/>
          <a:p>
            <a:fld id="{3819E860-28A1-4D92-B025-D4B093D755BD}"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2E2B373-B119-4D8D-B33F-570B85998DDE}" type="datetimeFigureOut">
              <a:rPr lang="en-GB" smtClean="0"/>
              <a:t>07/01/2014</a:t>
            </a:fld>
            <a:endParaRPr lang="en-GB"/>
          </a:p>
        </p:txBody>
      </p:sp>
      <p:sp>
        <p:nvSpPr>
          <p:cNvPr id="8" name="Footer Placeholder 7"/>
          <p:cNvSpPr>
            <a:spLocks noGrp="1"/>
          </p:cNvSpPr>
          <p:nvPr>
            <p:ph type="ftr" sz="quarter" idx="11"/>
          </p:nvPr>
        </p:nvSpPr>
        <p:spPr>
          <a:xfrm>
            <a:off x="457200" y="6480969"/>
            <a:ext cx="4261104" cy="301752"/>
          </a:xfrm>
        </p:spPr>
        <p:txBody>
          <a:bodyPr/>
          <a:lstStyle/>
          <a:p>
            <a:endParaRPr lang="en-GB"/>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3819E860-28A1-4D92-B025-D4B093D755BD}"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2E2B373-B119-4D8D-B33F-570B85998DDE}" type="datetimeFigureOut">
              <a:rPr lang="en-GB" smtClean="0"/>
              <a:t>07/01/2014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819E860-28A1-4D92-B025-D4B093D755B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2E2B373-B119-4D8D-B33F-570B85998DDE}" type="datetimeFigureOut">
              <a:rPr lang="en-GB" smtClean="0"/>
              <a:t>07/01/2014</a:t>
            </a:fld>
            <a:endParaRPr lang="en-GB"/>
          </a:p>
        </p:txBody>
      </p:sp>
      <p:sp>
        <p:nvSpPr>
          <p:cNvPr id="3" name="Footer Placeholder 2"/>
          <p:cNvSpPr>
            <a:spLocks noGrp="1"/>
          </p:cNvSpPr>
          <p:nvPr>
            <p:ph type="ftr" sz="quarter" idx="11"/>
          </p:nvPr>
        </p:nvSpPr>
        <p:spPr>
          <a:xfrm>
            <a:off x="457200" y="6481890"/>
            <a:ext cx="4260056" cy="300831"/>
          </a:xfrm>
        </p:spPr>
        <p:txBody>
          <a:bodyPr/>
          <a:lstStyle/>
          <a:p>
            <a:endParaRPr lang="en-GB"/>
          </a:p>
        </p:txBody>
      </p:sp>
      <p:sp>
        <p:nvSpPr>
          <p:cNvPr id="4" name="Slide Number Placeholder 3"/>
          <p:cNvSpPr>
            <a:spLocks noGrp="1"/>
          </p:cNvSpPr>
          <p:nvPr>
            <p:ph type="sldNum" sz="quarter" idx="12"/>
          </p:nvPr>
        </p:nvSpPr>
        <p:spPr>
          <a:xfrm>
            <a:off x="7589520" y="6480969"/>
            <a:ext cx="502920" cy="301752"/>
          </a:xfrm>
        </p:spPr>
        <p:txBody>
          <a:bodyPr/>
          <a:lstStyle/>
          <a:p>
            <a:fld id="{3819E860-28A1-4D92-B025-D4B093D755B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2E2B373-B119-4D8D-B33F-570B85998DDE}" type="datetimeFigureOut">
              <a:rPr lang="en-GB" smtClean="0"/>
              <a:t>07/01/2014</a:t>
            </a:fld>
            <a:endParaRPr lang="en-GB"/>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GB"/>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3819E860-28A1-4D92-B025-D4B093D755BD}"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2E2B373-B119-4D8D-B33F-570B85998DDE}" type="datetimeFigureOut">
              <a:rPr lang="en-GB" smtClean="0"/>
              <a:t>07/01/2014</a:t>
            </a:fld>
            <a:endParaRPr lang="en-GB"/>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GB"/>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3819E860-28A1-4D92-B025-D4B093D755BD}"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2E2B373-B119-4D8D-B33F-570B85998DDE}" type="datetimeFigureOut">
              <a:rPr lang="en-GB" smtClean="0"/>
              <a:t>07/01/2014</a:t>
            </a:fld>
            <a:endParaRPr lang="en-GB"/>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GB"/>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3819E860-28A1-4D92-B025-D4B093D755BD}"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Observing the Sun</a:t>
            </a:r>
            <a:endParaRPr lang="en-GB" dirty="0"/>
          </a:p>
        </p:txBody>
      </p:sp>
      <p:sp>
        <p:nvSpPr>
          <p:cNvPr id="3" name="Subtitle 2"/>
          <p:cNvSpPr>
            <a:spLocks noGrp="1"/>
          </p:cNvSpPr>
          <p:nvPr>
            <p:ph type="subTitle" idx="1"/>
          </p:nvPr>
        </p:nvSpPr>
        <p:spPr/>
        <p:txBody>
          <a:bodyPr/>
          <a:lstStyle/>
          <a:p>
            <a:endParaRPr lang="en-GB"/>
          </a:p>
        </p:txBody>
      </p:sp>
      <p:sp>
        <p:nvSpPr>
          <p:cNvPr id="4" name="Rectangle 3"/>
          <p:cNvSpPr/>
          <p:nvPr/>
        </p:nvSpPr>
        <p:spPr>
          <a:xfrm>
            <a:off x="2555776" y="6165304"/>
            <a:ext cx="4572000" cy="646331"/>
          </a:xfrm>
          <a:prstGeom prst="rect">
            <a:avLst/>
          </a:prstGeom>
        </p:spPr>
        <p:txBody>
          <a:bodyPr>
            <a:spAutoFit/>
          </a:bodyPr>
          <a:lstStyle/>
          <a:p>
            <a:r>
              <a:rPr lang="en-GB" dirty="0"/>
              <a:t>http://www.youtube.com/watch?v=sGuZ-9M5FeM</a:t>
            </a:r>
          </a:p>
        </p:txBody>
      </p:sp>
    </p:spTree>
    <p:extLst>
      <p:ext uri="{BB962C8B-B14F-4D97-AF65-F5344CB8AC3E}">
        <p14:creationId xmlns:p14="http://schemas.microsoft.com/office/powerpoint/2010/main" val="3961406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Review</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4088779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Outcomes</a:t>
            </a:r>
            <a:endParaRPr lang="en-GB" dirty="0"/>
          </a:p>
        </p:txBody>
      </p:sp>
      <p:sp>
        <p:nvSpPr>
          <p:cNvPr id="3" name="Content Placeholder 2"/>
          <p:cNvSpPr>
            <a:spLocks noGrp="1"/>
          </p:cNvSpPr>
          <p:nvPr>
            <p:ph idx="1"/>
          </p:nvPr>
        </p:nvSpPr>
        <p:spPr/>
        <p:txBody>
          <a:bodyPr/>
          <a:lstStyle/>
          <a:p>
            <a:r>
              <a:rPr lang="en-GB" dirty="0" smtClean="0"/>
              <a:t>To appreciate how astronomers make observations of the Sun at different wavelengths of the electromagnetic spectrum.</a:t>
            </a:r>
          </a:p>
          <a:p>
            <a:r>
              <a:rPr lang="en-GB" dirty="0" smtClean="0"/>
              <a:t>To describe the appearance of the Sun at different wavelengths</a:t>
            </a:r>
            <a:endParaRPr lang="en-GB" dirty="0"/>
          </a:p>
        </p:txBody>
      </p:sp>
    </p:spTree>
    <p:extLst>
      <p:ext uri="{BB962C8B-B14F-4D97-AF65-F5344CB8AC3E}">
        <p14:creationId xmlns:p14="http://schemas.microsoft.com/office/powerpoint/2010/main" val="906684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1143000"/>
          </a:xfrm>
        </p:spPr>
        <p:txBody>
          <a:bodyPr/>
          <a:lstStyle/>
          <a:p>
            <a:r>
              <a:rPr lang="en-GB" dirty="0" smtClean="0"/>
              <a:t>Wavelengths</a:t>
            </a:r>
            <a:endParaRPr lang="en-GB" dirty="0"/>
          </a:p>
        </p:txBody>
      </p:sp>
      <p:sp>
        <p:nvSpPr>
          <p:cNvPr id="3" name="Content Placeholder 2"/>
          <p:cNvSpPr>
            <a:spLocks noGrp="1"/>
          </p:cNvSpPr>
          <p:nvPr>
            <p:ph idx="1"/>
          </p:nvPr>
        </p:nvSpPr>
        <p:spPr>
          <a:xfrm>
            <a:off x="457200" y="1772816"/>
            <a:ext cx="8229600" cy="4525963"/>
          </a:xfrm>
        </p:spPr>
        <p:txBody>
          <a:bodyPr>
            <a:normAutofit fontScale="85000" lnSpcReduction="20000"/>
          </a:bodyPr>
          <a:lstStyle/>
          <a:p>
            <a:r>
              <a:rPr lang="en-GB" dirty="0"/>
              <a:t>Humans see visible light. This is just one part of the electromagnetic spectrum. The Sun emits light in frequencies across this spectrum. By using instruments that operate in these frequencies scientists can study the Sun and its behaviour</a:t>
            </a:r>
            <a:r>
              <a:rPr lang="en-GB" dirty="0" smtClean="0"/>
              <a:t>.</a:t>
            </a:r>
            <a:endParaRPr lang="en-GB" dirty="0"/>
          </a:p>
          <a:p>
            <a:r>
              <a:rPr lang="en-GB" dirty="0"/>
              <a:t>Without these observations it would be difficult to study sunspots in great detail, flares or even the surface of the Sun with accuracy</a:t>
            </a:r>
            <a:r>
              <a:rPr lang="en-GB" dirty="0" smtClean="0"/>
              <a:t>.</a:t>
            </a:r>
            <a:endParaRPr lang="en-GB" dirty="0"/>
          </a:p>
          <a:p>
            <a:r>
              <a:rPr lang="en-GB" dirty="0" smtClean="0"/>
              <a:t>As </a:t>
            </a:r>
            <a:r>
              <a:rPr lang="en-GB" dirty="0"/>
              <a:t>well as infrared, ultraviolet, x-ray observations, usually conducted at high altitude or in space, other less well known wavelengths exist</a:t>
            </a:r>
            <a:r>
              <a:rPr lang="en-GB" dirty="0" smtClean="0"/>
              <a:t>.</a:t>
            </a:r>
            <a:endParaRPr lang="en-GB" dirty="0"/>
          </a:p>
          <a:p>
            <a:endParaRPr lang="en-GB" dirty="0"/>
          </a:p>
        </p:txBody>
      </p:sp>
      <p:sp>
        <p:nvSpPr>
          <p:cNvPr id="4" name="Rectangle 3"/>
          <p:cNvSpPr/>
          <p:nvPr/>
        </p:nvSpPr>
        <p:spPr>
          <a:xfrm>
            <a:off x="0" y="0"/>
            <a:ext cx="9144000" cy="6926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To appreciate how astronomers make observations of the Sun at different wavelengths of the electromagnetic spectrum</a:t>
            </a:r>
          </a:p>
        </p:txBody>
      </p:sp>
    </p:spTree>
    <p:extLst>
      <p:ext uri="{BB962C8B-B14F-4D97-AF65-F5344CB8AC3E}">
        <p14:creationId xmlns:p14="http://schemas.microsoft.com/office/powerpoint/2010/main" val="3518001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 Alpha</a:t>
            </a:r>
            <a:endParaRPr lang="en-GB" dirty="0"/>
          </a:p>
        </p:txBody>
      </p:sp>
      <p:sp>
        <p:nvSpPr>
          <p:cNvPr id="3" name="Content Placeholder 2"/>
          <p:cNvSpPr>
            <a:spLocks noGrp="1"/>
          </p:cNvSpPr>
          <p:nvPr>
            <p:ph idx="1"/>
          </p:nvPr>
        </p:nvSpPr>
        <p:spPr/>
        <p:txBody>
          <a:bodyPr>
            <a:normAutofit lnSpcReduction="10000"/>
          </a:bodyPr>
          <a:lstStyle/>
          <a:p>
            <a:r>
              <a:rPr lang="en-GB" dirty="0"/>
              <a:t>H-Alpha is a specific wavelength in the visible part of the spectrum. It allows astronomers to study the Sun's surface as well as nebulae. Optical filters are attached to a telescope (by experienced astronomers) allowing the observer to study the Sun. Calcium-K is a similar filter. This allows us to observe on wavelengths that operate only on these frequencies.</a:t>
            </a:r>
          </a:p>
          <a:p>
            <a:endParaRPr lang="en-GB" dirty="0"/>
          </a:p>
        </p:txBody>
      </p:sp>
    </p:spTree>
    <p:extLst>
      <p:ext uri="{BB962C8B-B14F-4D97-AF65-F5344CB8AC3E}">
        <p14:creationId xmlns:p14="http://schemas.microsoft.com/office/powerpoint/2010/main" val="2764115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 Alpha</a:t>
            </a:r>
            <a:endParaRPr lang="en-GB" dirty="0"/>
          </a:p>
        </p:txBody>
      </p:sp>
      <p:pic>
        <p:nvPicPr>
          <p:cNvPr id="3074" name="Picture 2" descr="http://www.gcseastronomy.co.uk/space/images/esm/HI6563_fulldis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628800"/>
            <a:ext cx="4591050" cy="4591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8652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X ray</a:t>
            </a:r>
            <a:endParaRPr lang="en-GB" dirty="0"/>
          </a:p>
        </p:txBody>
      </p:sp>
      <p:pic>
        <p:nvPicPr>
          <p:cNvPr id="1026" name="Picture 2" descr="http://www.gcseastronomy.co.uk/space/images/esm/Yohkohim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700808"/>
            <a:ext cx="4876800" cy="487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6101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Extreme Ultra Violet</a:t>
            </a:r>
            <a:endParaRPr lang="en-GB" dirty="0"/>
          </a:p>
        </p:txBody>
      </p:sp>
      <p:sp>
        <p:nvSpPr>
          <p:cNvPr id="3" name="Content Placeholder 2"/>
          <p:cNvSpPr>
            <a:spLocks noGrp="1"/>
          </p:cNvSpPr>
          <p:nvPr>
            <p:ph idx="1"/>
          </p:nvPr>
        </p:nvSpPr>
        <p:spPr/>
        <p:txBody>
          <a:bodyPr/>
          <a:lstStyle/>
          <a:p>
            <a:endParaRPr lang="en-GB" dirty="0"/>
          </a:p>
        </p:txBody>
      </p:sp>
      <p:pic>
        <p:nvPicPr>
          <p:cNvPr id="2050" name="Picture 2" descr="http://www.gcseastronomy.co.uk/space/images/esm/800px-2-DSun3Mar20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6712" y="1628800"/>
            <a:ext cx="7620000"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012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gcseastronomy.co.uk/space/images/esm/kepler_supernova_lar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20991"/>
            <a:ext cx="5040560" cy="67247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2526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1143000"/>
          </a:xfrm>
        </p:spPr>
        <p:txBody>
          <a:bodyPr/>
          <a:lstStyle/>
          <a:p>
            <a:r>
              <a:rPr lang="en-GB" dirty="0" smtClean="0"/>
              <a:t>Apply your Knowledge</a:t>
            </a:r>
            <a:endParaRPr lang="en-GB" dirty="0"/>
          </a:p>
        </p:txBody>
      </p:sp>
      <p:sp>
        <p:nvSpPr>
          <p:cNvPr id="3" name="Content Placeholder 2"/>
          <p:cNvSpPr>
            <a:spLocks noGrp="1"/>
          </p:cNvSpPr>
          <p:nvPr>
            <p:ph idx="1"/>
          </p:nvPr>
        </p:nvSpPr>
        <p:spPr>
          <a:xfrm>
            <a:off x="457200" y="1916832"/>
            <a:ext cx="8229600" cy="4525963"/>
          </a:xfrm>
        </p:spPr>
        <p:txBody>
          <a:bodyPr/>
          <a:lstStyle/>
          <a:p>
            <a:r>
              <a:rPr lang="en-GB" dirty="0" smtClean="0"/>
              <a:t>Using the sheet provided, draw a picture, and describe how the sun looks at different wavelengths.</a:t>
            </a:r>
            <a:endParaRPr lang="en-GB" dirty="0"/>
          </a:p>
        </p:txBody>
      </p:sp>
      <p:sp>
        <p:nvSpPr>
          <p:cNvPr id="4" name="Rectangle 3"/>
          <p:cNvSpPr/>
          <p:nvPr/>
        </p:nvSpPr>
        <p:spPr>
          <a:xfrm>
            <a:off x="0" y="0"/>
            <a:ext cx="9144000" cy="6926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To describe the appearance of the Sun at different wavelengths</a:t>
            </a:r>
          </a:p>
          <a:p>
            <a:pPr algn="ctr"/>
            <a:endParaRPr lang="en-GB" dirty="0"/>
          </a:p>
        </p:txBody>
      </p:sp>
    </p:spTree>
    <p:extLst>
      <p:ext uri="{BB962C8B-B14F-4D97-AF65-F5344CB8AC3E}">
        <p14:creationId xmlns:p14="http://schemas.microsoft.com/office/powerpoint/2010/main" val="42323009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100</TotalTime>
  <Words>253</Words>
  <Application>Microsoft Office PowerPoint</Application>
  <PresentationFormat>On-screen Show (4:3)</PresentationFormat>
  <Paragraphs>19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Verve</vt:lpstr>
      <vt:lpstr>Observing the Sun</vt:lpstr>
      <vt:lpstr>Learning Outcomes</vt:lpstr>
      <vt:lpstr>Wavelengths</vt:lpstr>
      <vt:lpstr>H Alpha</vt:lpstr>
      <vt:lpstr>H Alpha</vt:lpstr>
      <vt:lpstr>X ray</vt:lpstr>
      <vt:lpstr>Extreme Ultra Violet</vt:lpstr>
      <vt:lpstr>PowerPoint Presentation</vt:lpstr>
      <vt:lpstr>Apply your Knowledge</vt:lpstr>
      <vt:lpstr>Review</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Observing the Sun</dc:title>
  <dc:creator>J.Turner</dc:creator>
  <cp:lastModifiedBy>J.Turner</cp:lastModifiedBy>
  <cp:revision>7</cp:revision>
  <dcterms:created xsi:type="dcterms:W3CDTF">2013-04-17T14:08:02Z</dcterms:created>
  <dcterms:modified xsi:type="dcterms:W3CDTF">2014-01-07T09:46:24Z</dcterms:modified>
</cp:coreProperties>
</file>