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8" r:id="rId2"/>
    <p:sldId id="256" r:id="rId3"/>
    <p:sldId id="257" r:id="rId4"/>
    <p:sldId id="259" r:id="rId5"/>
    <p:sldId id="260" r:id="rId6"/>
    <p:sldId id="268" r:id="rId7"/>
    <p:sldId id="261" r:id="rId8"/>
    <p:sldId id="262" r:id="rId9"/>
    <p:sldId id="275" r:id="rId10"/>
    <p:sldId id="263" r:id="rId11"/>
    <p:sldId id="264" r:id="rId12"/>
    <p:sldId id="265" r:id="rId13"/>
    <p:sldId id="266" r:id="rId14"/>
    <p:sldId id="267" r:id="rId15"/>
    <p:sldId id="273" r:id="rId16"/>
    <p:sldId id="269" r:id="rId17"/>
    <p:sldId id="270" r:id="rId18"/>
    <p:sldId id="271" r:id="rId19"/>
    <p:sldId id="272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0462F-C076-478B-A6A6-9F74D4B47D2D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C9497-BA15-47A2-A4BD-E71B02E3F0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5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6522-1011-4070-B814-FD794B732245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3BBF884-FABC-4BD2-A8BF-8AC679D8F2A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6522-1011-4070-B814-FD794B732245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F884-FABC-4BD2-A8BF-8AC679D8F2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6522-1011-4070-B814-FD794B732245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F884-FABC-4BD2-A8BF-8AC679D8F2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6522-1011-4070-B814-FD794B732245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F884-FABC-4BD2-A8BF-8AC679D8F2A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6522-1011-4070-B814-FD794B732245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BBF884-FABC-4BD2-A8BF-8AC679D8F2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6522-1011-4070-B814-FD794B732245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F884-FABC-4BD2-A8BF-8AC679D8F2A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6522-1011-4070-B814-FD794B732245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F884-FABC-4BD2-A8BF-8AC679D8F2A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6522-1011-4070-B814-FD794B732245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F884-FABC-4BD2-A8BF-8AC679D8F2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6522-1011-4070-B814-FD794B732245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F884-FABC-4BD2-A8BF-8AC679D8F2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6522-1011-4070-B814-FD794B732245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BF884-FABC-4BD2-A8BF-8AC679D8F2A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6522-1011-4070-B814-FD794B732245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BBF884-FABC-4BD2-A8BF-8AC679D8F2A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3E6522-1011-4070-B814-FD794B732245}" type="datetimeFigureOut">
              <a:rPr lang="en-GB" smtClean="0"/>
              <a:pPr/>
              <a:t>03/10/2013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3BBF884-FABC-4BD2-A8BF-8AC679D8F2A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7UD8hOs-vaI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200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Bell Work</a:t>
            </a:r>
          </a:p>
          <a:p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This is one popular mnemonic for remembering the order of the planets. </a:t>
            </a:r>
          </a:p>
          <a:p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Write down your own on the post-it note. When you’ve done this, stick it on the board.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victoriastaffordapsychicinvestigation.files.wordpress.com/2012/02/heliocentric-model-venus-orbit-superior-conjunction-full-planet-elongation-earth-diagram-wow-seti-line-17q-the-idea-girl-says-youtub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8640"/>
            <a:ext cx="5760640" cy="6157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Planets orbit in:</a:t>
            </a:r>
          </a:p>
          <a:p>
            <a:endParaRPr lang="en-GB" sz="3600" dirty="0" smtClean="0"/>
          </a:p>
          <a:p>
            <a:r>
              <a:rPr lang="en-GB" sz="3600" dirty="0" smtClean="0">
                <a:solidFill>
                  <a:srgbClr val="FF0000"/>
                </a:solidFill>
              </a:rPr>
              <a:t>Red: Circles </a:t>
            </a:r>
          </a:p>
          <a:p>
            <a:r>
              <a:rPr lang="en-GB" sz="3600" dirty="0" smtClean="0">
                <a:solidFill>
                  <a:srgbClr val="FFC000"/>
                </a:solidFill>
              </a:rPr>
              <a:t>Orange: Ovals</a:t>
            </a:r>
          </a:p>
          <a:p>
            <a:r>
              <a:rPr lang="en-GB" sz="3600" dirty="0" smtClean="0">
                <a:solidFill>
                  <a:srgbClr val="00B050"/>
                </a:solidFill>
              </a:rPr>
              <a:t>Green: Ellipses</a:t>
            </a:r>
          </a:p>
          <a:p>
            <a:endParaRPr lang="en-GB" sz="3600" dirty="0"/>
          </a:p>
        </p:txBody>
      </p:sp>
      <p:sp>
        <p:nvSpPr>
          <p:cNvPr id="3" name="Rectangle 2"/>
          <p:cNvSpPr/>
          <p:nvPr/>
        </p:nvSpPr>
        <p:spPr>
          <a:xfrm>
            <a:off x="2843808" y="4293096"/>
            <a:ext cx="44230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 smtClean="0">
                <a:solidFill>
                  <a:srgbClr val="00B050"/>
                </a:solidFill>
              </a:rPr>
              <a:t>Green: Ellipses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764704"/>
            <a:ext cx="65527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sun is at the ________ of the orbit.</a:t>
            </a:r>
          </a:p>
          <a:p>
            <a:endParaRPr lang="en-GB" sz="2800" dirty="0" smtClean="0"/>
          </a:p>
          <a:p>
            <a:r>
              <a:rPr lang="en-GB" sz="2800" dirty="0" smtClean="0">
                <a:solidFill>
                  <a:srgbClr val="FF0000"/>
                </a:solidFill>
              </a:rPr>
              <a:t>Red: Centre</a:t>
            </a:r>
          </a:p>
          <a:p>
            <a:r>
              <a:rPr lang="en-GB" sz="2800" dirty="0" smtClean="0">
                <a:solidFill>
                  <a:srgbClr val="FFC000"/>
                </a:solidFill>
              </a:rPr>
              <a:t>Orange: Focus</a:t>
            </a:r>
          </a:p>
          <a:p>
            <a:r>
              <a:rPr lang="en-GB" sz="2800" dirty="0" smtClean="0">
                <a:solidFill>
                  <a:srgbClr val="00B050"/>
                </a:solidFill>
              </a:rPr>
              <a:t>Green: Edge</a:t>
            </a:r>
          </a:p>
        </p:txBody>
      </p:sp>
      <p:sp>
        <p:nvSpPr>
          <p:cNvPr id="3" name="Rectangle 2"/>
          <p:cNvSpPr/>
          <p:nvPr/>
        </p:nvSpPr>
        <p:spPr>
          <a:xfrm>
            <a:off x="2699792" y="4221088"/>
            <a:ext cx="478528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 smtClean="0">
                <a:solidFill>
                  <a:srgbClr val="FFC000"/>
                </a:solidFill>
              </a:rPr>
              <a:t>Orange: Focus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 planet is closest to the sun at...</a:t>
            </a:r>
          </a:p>
          <a:p>
            <a:endParaRPr lang="en-GB" sz="3200" dirty="0" smtClean="0"/>
          </a:p>
          <a:p>
            <a:r>
              <a:rPr lang="en-GB" sz="3200" dirty="0" smtClean="0">
                <a:solidFill>
                  <a:srgbClr val="FF0000"/>
                </a:solidFill>
              </a:rPr>
              <a:t>Red: Aphelion </a:t>
            </a:r>
          </a:p>
          <a:p>
            <a:r>
              <a:rPr lang="en-GB" sz="3200" dirty="0" smtClean="0">
                <a:solidFill>
                  <a:srgbClr val="FFC000"/>
                </a:solidFill>
              </a:rPr>
              <a:t>Orange: Perihelion</a:t>
            </a:r>
          </a:p>
          <a:p>
            <a:r>
              <a:rPr lang="en-GB" sz="3200" dirty="0" smtClean="0">
                <a:solidFill>
                  <a:srgbClr val="00B050"/>
                </a:solidFill>
              </a:rPr>
              <a:t>Green: Elongation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691680" y="3861048"/>
            <a:ext cx="54505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 smtClean="0">
                <a:solidFill>
                  <a:srgbClr val="FFC000"/>
                </a:solidFill>
              </a:rPr>
              <a:t>Orange: Perihelion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88640"/>
            <a:ext cx="71287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planet X in the diagram is at:</a:t>
            </a:r>
          </a:p>
          <a:p>
            <a:endParaRPr lang="en-GB" sz="2800" dirty="0" smtClean="0"/>
          </a:p>
          <a:p>
            <a:r>
              <a:rPr lang="en-GB" sz="2800" dirty="0" smtClean="0">
                <a:solidFill>
                  <a:srgbClr val="FF0000"/>
                </a:solidFill>
              </a:rPr>
              <a:t>Red: Opposition</a:t>
            </a:r>
          </a:p>
          <a:p>
            <a:r>
              <a:rPr lang="en-GB" sz="2800" dirty="0" smtClean="0">
                <a:solidFill>
                  <a:srgbClr val="FFC000"/>
                </a:solidFill>
              </a:rPr>
              <a:t>Orange: Superior Conjunction</a:t>
            </a:r>
          </a:p>
          <a:p>
            <a:r>
              <a:rPr lang="en-GB" sz="2800" dirty="0" smtClean="0">
                <a:solidFill>
                  <a:srgbClr val="00B050"/>
                </a:solidFill>
              </a:rPr>
              <a:t>Green: Inferior Conjunction 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915816" y="2852936"/>
            <a:ext cx="2808312" cy="19442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2411760" y="2492896"/>
            <a:ext cx="3808040" cy="27446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Multiply 4"/>
          <p:cNvSpPr/>
          <p:nvPr/>
        </p:nvSpPr>
        <p:spPr>
          <a:xfrm>
            <a:off x="6012160" y="3573016"/>
            <a:ext cx="360040" cy="43204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Connector 5"/>
          <p:cNvSpPr/>
          <p:nvPr/>
        </p:nvSpPr>
        <p:spPr>
          <a:xfrm>
            <a:off x="5652120" y="3645024"/>
            <a:ext cx="144016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211960" y="34290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Earth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076056" y="3573016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475656" y="5517232"/>
            <a:ext cx="6192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Red: Opposition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76672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Where do you think it’s best to observe the planets.</a:t>
            </a:r>
            <a:endParaRPr lang="en-GB" sz="2800" dirty="0"/>
          </a:p>
        </p:txBody>
      </p:sp>
      <p:pic>
        <p:nvPicPr>
          <p:cNvPr id="3" name="Picture 2" descr="http://victoriastaffordapsychicinvestigation.files.wordpress.com/2012/02/heliocentric-model-venus-orbit-superior-conjunction-full-planet-elongation-earth-diagram-wow-seti-line-17q-the-idea-girl-says-youtub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556792"/>
            <a:ext cx="4176464" cy="44640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•	</a:t>
            </a:r>
            <a:r>
              <a:rPr lang="en-GB" u="sng" dirty="0" smtClean="0"/>
              <a:t>To know that planets etc. move in elliptical orbits around the Sun.</a:t>
            </a:r>
          </a:p>
          <a:p>
            <a:pPr marL="0" indent="0">
              <a:buNone/>
            </a:pPr>
            <a:r>
              <a:rPr lang="en-GB" u="sng" dirty="0" smtClean="0"/>
              <a:t>•	To understand named terminology with respect to planetary orbits.</a:t>
            </a:r>
          </a:p>
          <a:p>
            <a:pPr marL="0" indent="0">
              <a:buNone/>
            </a:pPr>
            <a:r>
              <a:rPr lang="en-GB" dirty="0" smtClean="0"/>
              <a:t>•	To be able to identify and explain the apparent motion of the Sun and planets on a star chart, and appreciate the most favourable points at which planets can be observed.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262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 Zodiac and The Ecliptic</a:t>
            </a:r>
            <a:endParaRPr lang="en-GB" sz="3200" dirty="0"/>
          </a:p>
        </p:txBody>
      </p:sp>
      <p:pic>
        <p:nvPicPr>
          <p:cNvPr id="22530" name="Picture 2" descr="http://astronomy.swin.edu.au/cms/cpg15x/albums/userpics/zodia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573016"/>
            <a:ext cx="7776864" cy="267524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15616" y="1340768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ecliptic is the line that the sun traces across the sky throughout the year. Because the Earth is tilted at a slight angle, the line isn’t straight. It rises up to its peak in summer then falls in winter. </a:t>
            </a:r>
            <a:endParaRPr lang="en-GB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04664"/>
            <a:ext cx="6840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Zodiac is a band that follows the ecliptic. Because the planets orbit in the same plane as the Earth, the planets can always be found somewhere along the zodiac.  </a:t>
            </a:r>
            <a:endParaRPr lang="en-GB" sz="2000" dirty="0"/>
          </a:p>
        </p:txBody>
      </p:sp>
      <p:pic>
        <p:nvPicPr>
          <p:cNvPr id="29698" name="Picture 2" descr="http://www.planetaryvisions.com/thumbs_new/2229_ban.jpg"/>
          <p:cNvPicPr>
            <a:picLocks noChangeAspect="1" noChangeArrowheads="1"/>
          </p:cNvPicPr>
          <p:nvPr/>
        </p:nvPicPr>
        <p:blipFill>
          <a:blip r:embed="rId2" cstate="print"/>
          <a:srcRect l="44860" b="23835"/>
          <a:stretch>
            <a:fillRect/>
          </a:stretch>
        </p:blipFill>
        <p:spPr bwMode="auto">
          <a:xfrm>
            <a:off x="1331640" y="1772815"/>
            <a:ext cx="6696744" cy="39726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•	</a:t>
            </a:r>
            <a:r>
              <a:rPr lang="en-GB" u="sng" dirty="0" smtClean="0"/>
              <a:t>To know that planets etc. move in elliptical orbits around the Sun.</a:t>
            </a:r>
          </a:p>
          <a:p>
            <a:pPr marL="0" indent="0">
              <a:buNone/>
            </a:pPr>
            <a:r>
              <a:rPr lang="en-GB" u="sng" dirty="0" smtClean="0"/>
              <a:t>•	To understand named terminology with respect to planetary orbits.</a:t>
            </a:r>
          </a:p>
          <a:p>
            <a:pPr marL="0" indent="0">
              <a:buNone/>
            </a:pPr>
            <a:r>
              <a:rPr lang="en-GB" dirty="0" smtClean="0"/>
              <a:t>•	</a:t>
            </a:r>
            <a:r>
              <a:rPr lang="en-GB" u="sng" dirty="0" smtClean="0"/>
              <a:t>To be able to identify and explain the apparent motion of the Sun and planets on a star chart, and appreciate the most favourable points at which planets can be observed.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262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Orbits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607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77768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Homework:</a:t>
            </a:r>
          </a:p>
          <a:p>
            <a:endParaRPr lang="en-GB" sz="3200" dirty="0" smtClean="0"/>
          </a:p>
          <a:p>
            <a:r>
              <a:rPr lang="en-GB" sz="3200" dirty="0" smtClean="0"/>
              <a:t>Write a report explaining what the atmosphere on Venus is like. It should explain what the atmosphere is made off, how hot it is, and what physical processes are happening.</a:t>
            </a:r>
            <a:endParaRPr lang="en-GB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•	To know that planets etc. move in elliptical orbits around the Sun.</a:t>
            </a:r>
          </a:p>
          <a:p>
            <a:pPr marL="0" indent="0">
              <a:buNone/>
            </a:pPr>
            <a:r>
              <a:rPr lang="en-GB" dirty="0" smtClean="0"/>
              <a:t>•	To understand named terminology with respect to planetary orbits.</a:t>
            </a:r>
          </a:p>
          <a:p>
            <a:pPr marL="0" indent="0">
              <a:buNone/>
            </a:pPr>
            <a:r>
              <a:rPr lang="en-GB" dirty="0" smtClean="0"/>
              <a:t>•	To be able to identify and explain the apparent motion of the Sun and planets on a star chart, and appreciate the most favourable points at which planets can be observed.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262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Planets orbit in an </a:t>
            </a:r>
            <a:r>
              <a:rPr lang="en-GB" u="sng" dirty="0" smtClean="0"/>
              <a:t>ellipse.</a:t>
            </a:r>
            <a:r>
              <a:rPr lang="en-GB" dirty="0" smtClean="0"/>
              <a:t> This is like a squashed circle. </a:t>
            </a:r>
            <a:endParaRPr lang="en-GB" dirty="0"/>
          </a:p>
        </p:txBody>
      </p:sp>
      <p:pic>
        <p:nvPicPr>
          <p:cNvPr id="2050" name="Picture 2" descr="http://astro.wsu.edu/worthey/astro/html/im-planets/eccentriciti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24744"/>
            <a:ext cx="6264696" cy="49326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9632" y="1124744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</a:p>
          <a:p>
            <a:r>
              <a:rPr lang="en-GB" dirty="0" smtClean="0"/>
              <a:t>circle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91680" y="1844824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67544" y="60573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http://www.gcseastronomy.co.uk/space/animation/anim_solarsystem.html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6470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 ellipse has two foci (focuses). In the case of the planets, the ellipse is only slightly squashed and the sun is at one of the foci. </a:t>
            </a:r>
            <a:endParaRPr lang="en-GB" dirty="0"/>
          </a:p>
        </p:txBody>
      </p:sp>
      <p:pic>
        <p:nvPicPr>
          <p:cNvPr id="18434" name="Picture 2" descr="http://astro.wsu.edu/worthey/astro/html/im-planets/ellip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6048672" cy="496301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56176" y="3645024"/>
            <a:ext cx="26997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This diagram is exaggerated but it’s important to remember that the sun is </a:t>
            </a:r>
            <a:r>
              <a:rPr lang="en-GB" sz="2000" b="1" u="sng" dirty="0" smtClean="0"/>
              <a:t>not</a:t>
            </a:r>
            <a:r>
              <a:rPr lang="en-GB" sz="2000" dirty="0" smtClean="0"/>
              <a:t> at the centre, but at one focus.</a:t>
            </a:r>
            <a:endParaRPr lang="en-GB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•	</a:t>
            </a:r>
            <a:r>
              <a:rPr lang="en-GB" u="sng" dirty="0" smtClean="0"/>
              <a:t>To know that planets etc. move in elliptical orbits around the Sun.</a:t>
            </a:r>
          </a:p>
          <a:p>
            <a:pPr marL="0" indent="0">
              <a:buNone/>
            </a:pPr>
            <a:r>
              <a:rPr lang="en-GB" dirty="0" smtClean="0"/>
              <a:t>•	To understand named terminology with respect to planetary orbits.</a:t>
            </a:r>
          </a:p>
          <a:p>
            <a:pPr marL="0" indent="0">
              <a:buNone/>
            </a:pPr>
            <a:r>
              <a:rPr lang="en-GB" dirty="0" smtClean="0"/>
              <a:t>•	To be able to identify and explain the apparent motion of the Sun and planets on a star chart, and appreciate the most favourable points at which planets can be observed.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26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5085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hlinkClick r:id="rId2"/>
              </a:rPr>
              <a:t>https://www.youtube.com/watch?v=7UD8hOs-vaI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547664" y="620688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Drawing your own ellipse.</a:t>
            </a:r>
            <a:endParaRPr lang="en-GB" sz="3600" dirty="0"/>
          </a:p>
        </p:txBody>
      </p:sp>
      <p:pic>
        <p:nvPicPr>
          <p:cNvPr id="19458" name="Picture 2" descr="http://upload.wikimedia.org/wikipedia/commons/thumb/2/22/Drawing_an_ellipse_via_two_tacks_a_loop_and_a_pen.jpg/376px-Drawing_an_ellipse_via_two_tacks_a_loop_and_a_p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412776"/>
            <a:ext cx="4248472" cy="3186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541" y="980728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1. On your diagram, label the one focus as the sun.</a:t>
            </a:r>
          </a:p>
          <a:p>
            <a:endParaRPr lang="en-GB" dirty="0" smtClean="0"/>
          </a:p>
          <a:p>
            <a:r>
              <a:rPr lang="en-GB" dirty="0" smtClean="0"/>
              <a:t>Add the following labels: aphelion, perihelion, major axis, minor axis.</a:t>
            </a:r>
          </a:p>
          <a:p>
            <a:endParaRPr lang="en-GB" dirty="0" smtClean="0"/>
          </a:p>
          <a:p>
            <a:r>
              <a:rPr lang="en-GB" dirty="0" smtClean="0"/>
              <a:t>You may need to use the internet to research some of these terms.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708920"/>
            <a:ext cx="63367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2. Freehand draw three ellipse around the sun on a separate diagram to show the orbits of Venus, Earth and Mars.</a:t>
            </a:r>
          </a:p>
          <a:p>
            <a:endParaRPr lang="en-GB" dirty="0" smtClean="0"/>
          </a:p>
          <a:p>
            <a:r>
              <a:rPr lang="en-GB" dirty="0" smtClean="0"/>
              <a:t>Label the positions of:</a:t>
            </a:r>
          </a:p>
          <a:p>
            <a:r>
              <a:rPr lang="en-GB" dirty="0" smtClean="0"/>
              <a:t>greatest elongation, </a:t>
            </a:r>
          </a:p>
          <a:p>
            <a:r>
              <a:rPr lang="en-GB" dirty="0" smtClean="0"/>
              <a:t>conjunction, </a:t>
            </a:r>
          </a:p>
          <a:p>
            <a:r>
              <a:rPr lang="en-GB" dirty="0" smtClean="0"/>
              <a:t>opposition, </a:t>
            </a:r>
          </a:p>
          <a:p>
            <a:r>
              <a:rPr lang="en-GB" dirty="0" smtClean="0"/>
              <a:t>transit </a:t>
            </a:r>
          </a:p>
          <a:p>
            <a:r>
              <a:rPr lang="en-GB" dirty="0" smtClean="0"/>
              <a:t>and occultation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Opposition - In </a:t>
            </a:r>
            <a:r>
              <a:rPr lang="en-GB" dirty="0"/>
              <a:t>positional astronomy, two celestial bodies are said to be in opposition when they are on opposite sides of the sky, viewed from a given place (usually the Earth</a:t>
            </a:r>
            <a:r>
              <a:rPr lang="en-GB" dirty="0" smtClean="0"/>
              <a:t>).</a:t>
            </a:r>
          </a:p>
          <a:p>
            <a:r>
              <a:rPr lang="en-GB" dirty="0" err="1" smtClean="0"/>
              <a:t>Perihelon</a:t>
            </a:r>
            <a:r>
              <a:rPr lang="en-GB" dirty="0" smtClean="0"/>
              <a:t> – When the planet is at the closest to the sun. </a:t>
            </a:r>
          </a:p>
          <a:p>
            <a:r>
              <a:rPr lang="en-GB" dirty="0"/>
              <a:t>Aphelion </a:t>
            </a:r>
            <a:r>
              <a:rPr lang="en-GB" dirty="0" smtClean="0"/>
              <a:t>– The </a:t>
            </a:r>
            <a:r>
              <a:rPr lang="en-GB" dirty="0"/>
              <a:t>point in its orbit when a planet or comet is at its greatest distance from the sun </a:t>
            </a:r>
            <a:endParaRPr lang="en-GB" dirty="0" smtClean="0"/>
          </a:p>
          <a:p>
            <a:r>
              <a:rPr lang="en-GB" dirty="0" err="1" smtClean="0"/>
              <a:t>Occulation</a:t>
            </a:r>
            <a:r>
              <a:rPr lang="en-GB" dirty="0" smtClean="0"/>
              <a:t> - An </a:t>
            </a:r>
            <a:r>
              <a:rPr lang="en-GB" dirty="0"/>
              <a:t>occultation is an event that occurs when one object is hidden by another object that passes between it and the </a:t>
            </a:r>
            <a:r>
              <a:rPr lang="en-GB" dirty="0" smtClean="0"/>
              <a:t>observer</a:t>
            </a:r>
          </a:p>
          <a:p>
            <a:r>
              <a:rPr lang="en-GB" dirty="0" smtClean="0"/>
              <a:t>Conjunction – When 2 objects have the same longitude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28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</TotalTime>
  <Words>523</Words>
  <Application>Microsoft Office PowerPoint</Application>
  <PresentationFormat>On-screen Show (4:3)</PresentationFormat>
  <Paragraphs>82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PowerPoint Presentation</vt:lpstr>
      <vt:lpstr>Orbits</vt:lpstr>
      <vt:lpstr>Learning Outcomes</vt:lpstr>
      <vt:lpstr>PowerPoint Presentation</vt:lpstr>
      <vt:lpstr>PowerPoint Presentation</vt:lpstr>
      <vt:lpstr>Learning Outcomes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Learning Outcomes</vt:lpstr>
      <vt:lpstr>PowerPoint Presentation</vt:lpstr>
      <vt:lpstr>PowerPoint Presentation</vt:lpstr>
      <vt:lpstr>Learning Outcomes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Orbits</dc:title>
  <dc:creator>J.Turner</dc:creator>
  <cp:lastModifiedBy>J.Turner</cp:lastModifiedBy>
  <cp:revision>15</cp:revision>
  <dcterms:created xsi:type="dcterms:W3CDTF">2013-04-15T08:59:33Z</dcterms:created>
  <dcterms:modified xsi:type="dcterms:W3CDTF">2013-10-03T09:39:41Z</dcterms:modified>
</cp:coreProperties>
</file>