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17AABFA-B3CB-43D3-A8A7-39F709E2CC49}" type="datetimeFigureOut">
              <a:rPr lang="en-GB" smtClean="0"/>
              <a:t>10/01/2014</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1DD43393-10FB-465F-B129-6A5EF18E9B5C}"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7AABFA-B3CB-43D3-A8A7-39F709E2CC49}" type="datetimeFigureOut">
              <a:rPr lang="en-GB" smtClean="0"/>
              <a:t>10/01/2014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D43393-10FB-465F-B129-6A5EF18E9B5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7AABFA-B3CB-43D3-A8A7-39F709E2CC49}" type="datetimeFigureOut">
              <a:rPr lang="en-GB" smtClean="0"/>
              <a:t>10/01/2014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D43393-10FB-465F-B129-6A5EF18E9B5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7AABFA-B3CB-43D3-A8A7-39F709E2CC49}" type="datetimeFigureOut">
              <a:rPr lang="en-GB" smtClean="0"/>
              <a:t>10/01/2014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D43393-10FB-465F-B129-6A5EF18E9B5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17AABFA-B3CB-43D3-A8A7-39F709E2CC49}" type="datetimeFigureOut">
              <a:rPr lang="en-GB" smtClean="0"/>
              <a:t>10/01/2014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D43393-10FB-465F-B129-6A5EF18E9B5C}"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17AABFA-B3CB-43D3-A8A7-39F709E2CC49}" type="datetimeFigureOut">
              <a:rPr lang="en-GB" smtClean="0"/>
              <a:t>10/01/2014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D43393-10FB-465F-B129-6A5EF18E9B5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17AABFA-B3CB-43D3-A8A7-39F709E2CC49}" type="datetimeFigureOut">
              <a:rPr lang="en-GB" smtClean="0"/>
              <a:t>10/01/2014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DD43393-10FB-465F-B129-6A5EF18E9B5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17AABFA-B3CB-43D3-A8A7-39F709E2CC49}" type="datetimeFigureOut">
              <a:rPr lang="en-GB" smtClean="0"/>
              <a:t>10/01/2014</a:t>
            </a:fld>
            <a:endParaRPr lang="en-GB"/>
          </a:p>
        </p:txBody>
      </p:sp>
      <p:sp>
        <p:nvSpPr>
          <p:cNvPr id="8" name="Slide Number Placeholder 7"/>
          <p:cNvSpPr>
            <a:spLocks noGrp="1"/>
          </p:cNvSpPr>
          <p:nvPr>
            <p:ph type="sldNum" sz="quarter" idx="11"/>
          </p:nvPr>
        </p:nvSpPr>
        <p:spPr/>
        <p:txBody>
          <a:bodyPr/>
          <a:lstStyle/>
          <a:p>
            <a:fld id="{1DD43393-10FB-465F-B129-6A5EF18E9B5C}"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7AABFA-B3CB-43D3-A8A7-39F709E2CC49}" type="datetimeFigureOut">
              <a:rPr lang="en-GB" smtClean="0"/>
              <a:t>10/01/2014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DD43393-10FB-465F-B129-6A5EF18E9B5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17AABFA-B3CB-43D3-A8A7-39F709E2CC49}" type="datetimeFigureOut">
              <a:rPr lang="en-GB" smtClean="0"/>
              <a:t>10/01/2014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156448" y="6422064"/>
            <a:ext cx="762000" cy="365125"/>
          </a:xfrm>
        </p:spPr>
        <p:txBody>
          <a:bodyPr/>
          <a:lstStyle/>
          <a:p>
            <a:fld id="{1DD43393-10FB-465F-B129-6A5EF18E9B5C}"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D17AABFA-B3CB-43D3-A8A7-39F709E2CC49}" type="datetimeFigureOut">
              <a:rPr lang="en-GB" smtClean="0"/>
              <a:t>10/01/2014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D43393-10FB-465F-B129-6A5EF18E9B5C}"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D17AABFA-B3CB-43D3-A8A7-39F709E2CC49}" type="datetimeFigureOut">
              <a:rPr lang="en-GB" smtClean="0"/>
              <a:t>10/01/2014</a:t>
            </a:fld>
            <a:endParaRPr lang="en-GB"/>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GB"/>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1DD43393-10FB-465F-B129-6A5EF18E9B5C}"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cseastronomy.co.uk/space/animation/flash_sunspots.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youtube.com/watch?v=S8wbgh8oYn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Sunspots</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958040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Outcomes</a:t>
            </a:r>
            <a:endParaRPr lang="en-GB" dirty="0"/>
          </a:p>
        </p:txBody>
      </p:sp>
      <p:sp>
        <p:nvSpPr>
          <p:cNvPr id="3" name="Content Placeholder 2"/>
          <p:cNvSpPr>
            <a:spLocks noGrp="1"/>
          </p:cNvSpPr>
          <p:nvPr>
            <p:ph idx="1"/>
          </p:nvPr>
        </p:nvSpPr>
        <p:spPr/>
        <p:txBody>
          <a:bodyPr/>
          <a:lstStyle/>
          <a:p>
            <a:r>
              <a:rPr lang="en-GB" dirty="0" smtClean="0"/>
              <a:t>To demonstrate an understanding of the nature and cause of sunspots.</a:t>
            </a:r>
          </a:p>
          <a:p>
            <a:r>
              <a:rPr lang="en-GB" dirty="0" smtClean="0"/>
              <a:t>To understand how observations of sunspots allow astronomers to study the Sun’s rotation.</a:t>
            </a:r>
          </a:p>
          <a:p>
            <a:endParaRPr lang="en-GB" dirty="0"/>
          </a:p>
        </p:txBody>
      </p:sp>
    </p:spTree>
    <p:extLst>
      <p:ext uri="{BB962C8B-B14F-4D97-AF65-F5344CB8AC3E}">
        <p14:creationId xmlns:p14="http://schemas.microsoft.com/office/powerpoint/2010/main" val="1336470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Sunspots</a:t>
            </a:r>
            <a:endParaRPr lang="en-GB" dirty="0"/>
          </a:p>
        </p:txBody>
      </p:sp>
      <p:sp>
        <p:nvSpPr>
          <p:cNvPr id="3" name="Content Placeholder 2"/>
          <p:cNvSpPr>
            <a:spLocks noGrp="1"/>
          </p:cNvSpPr>
          <p:nvPr>
            <p:ph idx="1"/>
          </p:nvPr>
        </p:nvSpPr>
        <p:spPr>
          <a:xfrm>
            <a:off x="457200" y="1412776"/>
            <a:ext cx="8229600" cy="4525963"/>
          </a:xfrm>
        </p:spPr>
        <p:txBody>
          <a:bodyPr/>
          <a:lstStyle/>
          <a:p>
            <a:r>
              <a:rPr lang="en-GB" dirty="0"/>
              <a:t>Sunspots are areas on the photosphere of the Sun that are cooler than the surrounding area and so appear darker. </a:t>
            </a:r>
          </a:p>
        </p:txBody>
      </p:sp>
      <p:sp>
        <p:nvSpPr>
          <p:cNvPr id="5" name="Rectangle 4"/>
          <p:cNvSpPr/>
          <p:nvPr/>
        </p:nvSpPr>
        <p:spPr>
          <a:xfrm>
            <a:off x="0" y="0"/>
            <a:ext cx="9144000" cy="5015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p>
          <a:p>
            <a:pPr algn="ctr"/>
            <a:r>
              <a:rPr lang="en-GB" dirty="0" smtClean="0"/>
              <a:t>To </a:t>
            </a:r>
            <a:r>
              <a:rPr lang="en-GB" dirty="0"/>
              <a:t>demonstrate an understanding of the nature and cause of sunspots.</a:t>
            </a:r>
          </a:p>
          <a:p>
            <a:pPr algn="ctr"/>
            <a:endParaRPr lang="en-GB" dirty="0"/>
          </a:p>
        </p:txBody>
      </p:sp>
      <p:pic>
        <p:nvPicPr>
          <p:cNvPr id="1028" name="Picture 4" descr="http://www.tokyotopia.com/image-files/roll-of-film-with-animation-symbol.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9881" y="4342625"/>
            <a:ext cx="2990850" cy="2238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54894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gcseastronomy.co.uk/space/images/esm/800px-172197main_NASA_Flare_Gband_lg-withouttex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85" y="0"/>
            <a:ext cx="9200877"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sp>
        <p:nvSpPr>
          <p:cNvPr id="6" name="Rounded Rectangular Callout 5"/>
          <p:cNvSpPr/>
          <p:nvPr/>
        </p:nvSpPr>
        <p:spPr>
          <a:xfrm>
            <a:off x="6732240" y="1124744"/>
            <a:ext cx="2016224" cy="1296144"/>
          </a:xfrm>
          <a:prstGeom prst="wedgeRoundRectCallout">
            <a:avLst>
              <a:gd name="adj1" fmla="val -86800"/>
              <a:gd name="adj2" fmla="val 1439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Penumbra</a:t>
            </a:r>
            <a:endParaRPr lang="en-GB" dirty="0"/>
          </a:p>
        </p:txBody>
      </p:sp>
      <p:sp>
        <p:nvSpPr>
          <p:cNvPr id="8" name="Rounded Rectangular Callout 7"/>
          <p:cNvSpPr/>
          <p:nvPr/>
        </p:nvSpPr>
        <p:spPr>
          <a:xfrm>
            <a:off x="5364088" y="2852936"/>
            <a:ext cx="2016224" cy="1296144"/>
          </a:xfrm>
          <a:prstGeom prst="wedgeRoundRectCallout">
            <a:avLst>
              <a:gd name="adj1" fmla="val -79928"/>
              <a:gd name="adj2" fmla="val -7111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Umbra</a:t>
            </a:r>
            <a:endParaRPr lang="en-GB" dirty="0"/>
          </a:p>
        </p:txBody>
      </p:sp>
      <p:sp>
        <p:nvSpPr>
          <p:cNvPr id="7" name="Rectangle 6"/>
          <p:cNvSpPr/>
          <p:nvPr/>
        </p:nvSpPr>
        <p:spPr>
          <a:xfrm>
            <a:off x="14567" y="5489848"/>
            <a:ext cx="3672408" cy="1368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Temperatures of the umbra are </a:t>
            </a:r>
            <a:r>
              <a:rPr lang="en-GB" dirty="0" err="1"/>
              <a:t>typicaly</a:t>
            </a:r>
            <a:r>
              <a:rPr lang="en-GB" dirty="0"/>
              <a:t> 4,000k. The penumbra is usually around 5,600k.</a:t>
            </a:r>
          </a:p>
        </p:txBody>
      </p:sp>
    </p:spTree>
    <p:extLst>
      <p:ext uri="{BB962C8B-B14F-4D97-AF65-F5344CB8AC3E}">
        <p14:creationId xmlns:p14="http://schemas.microsoft.com/office/powerpoint/2010/main" val="215309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are sunspots caused?</a:t>
            </a:r>
            <a:endParaRPr lang="en-GB" dirty="0"/>
          </a:p>
        </p:txBody>
      </p:sp>
      <p:sp>
        <p:nvSpPr>
          <p:cNvPr id="3" name="Content Placeholder 2"/>
          <p:cNvSpPr>
            <a:spLocks noGrp="1"/>
          </p:cNvSpPr>
          <p:nvPr>
            <p:ph idx="1"/>
          </p:nvPr>
        </p:nvSpPr>
        <p:spPr/>
        <p:txBody>
          <a:bodyPr/>
          <a:lstStyle/>
          <a:p>
            <a:r>
              <a:rPr lang="en-GB" dirty="0"/>
              <a:t>Sunspots are caused by local changes in the Sun's magnetic field. When this field is stronger in one region, the convention abilities (the way heat rises) are diminished and so the hotter gases from below do not affect that region temporarily</a:t>
            </a:r>
            <a:r>
              <a:rPr lang="en-GB" dirty="0" smtClean="0"/>
              <a:t>. Their </a:t>
            </a:r>
            <a:r>
              <a:rPr lang="en-GB" dirty="0"/>
              <a:t>duration may vary from several hours to months.</a:t>
            </a:r>
          </a:p>
        </p:txBody>
      </p:sp>
    </p:spTree>
    <p:extLst>
      <p:ext uri="{BB962C8B-B14F-4D97-AF65-F5344CB8AC3E}">
        <p14:creationId xmlns:p14="http://schemas.microsoft.com/office/powerpoint/2010/main" val="3665775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Sunspot Documentary</a:t>
            </a:r>
            <a:endParaRPr lang="en-GB" dirty="0"/>
          </a:p>
        </p:txBody>
      </p:sp>
      <p:sp>
        <p:nvSpPr>
          <p:cNvPr id="3" name="Content Placeholder 2"/>
          <p:cNvSpPr>
            <a:spLocks noGrp="1"/>
          </p:cNvSpPr>
          <p:nvPr>
            <p:ph idx="1"/>
          </p:nvPr>
        </p:nvSpPr>
        <p:spPr>
          <a:xfrm>
            <a:off x="457200" y="1600201"/>
            <a:ext cx="8229600" cy="820688"/>
          </a:xfrm>
        </p:spPr>
        <p:txBody>
          <a:bodyPr>
            <a:normAutofit fontScale="92500" lnSpcReduction="20000"/>
          </a:bodyPr>
          <a:lstStyle/>
          <a:p>
            <a:r>
              <a:rPr lang="en-GB" dirty="0" smtClean="0"/>
              <a:t>Watch the documentary and make notes about relevant points.</a:t>
            </a:r>
            <a:endParaRPr lang="en-GB" dirty="0"/>
          </a:p>
        </p:txBody>
      </p:sp>
      <p:pic>
        <p:nvPicPr>
          <p:cNvPr id="3074" name="Picture 2" descr="http://cpsx.uwo.ca/wp-content/uploads/2011/10/video.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81337" y="2924944"/>
            <a:ext cx="2981325" cy="2990850"/>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0" y="0"/>
            <a:ext cx="9144000" cy="5015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p>
          <a:p>
            <a:pPr algn="ctr"/>
            <a:r>
              <a:rPr lang="en-GB" dirty="0" smtClean="0"/>
              <a:t>To </a:t>
            </a:r>
            <a:r>
              <a:rPr lang="en-GB" dirty="0"/>
              <a:t>understand how observations of sunspots allow astronomers to study the Sun’s rotation</a:t>
            </a:r>
            <a:r>
              <a:rPr lang="en-GB" dirty="0" smtClean="0"/>
              <a:t>.</a:t>
            </a:r>
            <a:endParaRPr lang="en-GB" dirty="0"/>
          </a:p>
          <a:p>
            <a:pPr algn="ctr"/>
            <a:endParaRPr lang="en-GB" dirty="0"/>
          </a:p>
        </p:txBody>
      </p:sp>
      <p:sp>
        <p:nvSpPr>
          <p:cNvPr id="5" name="Rectangle 4"/>
          <p:cNvSpPr/>
          <p:nvPr/>
        </p:nvSpPr>
        <p:spPr>
          <a:xfrm>
            <a:off x="4571999" y="6021288"/>
            <a:ext cx="4572000" cy="646331"/>
          </a:xfrm>
          <a:prstGeom prst="rect">
            <a:avLst/>
          </a:prstGeom>
        </p:spPr>
        <p:txBody>
          <a:bodyPr>
            <a:spAutoFit/>
          </a:bodyPr>
          <a:lstStyle/>
          <a:p>
            <a:r>
              <a:rPr lang="en-GB" dirty="0"/>
              <a:t>http://www.youtube.com/watch?v=wisdfag6WIQ</a:t>
            </a:r>
          </a:p>
        </p:txBody>
      </p:sp>
    </p:spTree>
    <p:extLst>
      <p:ext uri="{BB962C8B-B14F-4D97-AF65-F5344CB8AC3E}">
        <p14:creationId xmlns:p14="http://schemas.microsoft.com/office/powerpoint/2010/main" val="2303596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Review</a:t>
            </a:r>
            <a:endParaRPr lang="en-GB" dirty="0"/>
          </a:p>
        </p:txBody>
      </p:sp>
      <p:sp>
        <p:nvSpPr>
          <p:cNvPr id="3" name="Content Placeholder 2"/>
          <p:cNvSpPr>
            <a:spLocks noGrp="1"/>
          </p:cNvSpPr>
          <p:nvPr>
            <p:ph idx="1"/>
          </p:nvPr>
        </p:nvSpPr>
        <p:spPr/>
        <p:txBody>
          <a:bodyPr/>
          <a:lstStyle/>
          <a:p>
            <a:r>
              <a:rPr lang="en-GB" dirty="0" smtClean="0"/>
              <a:t>Why </a:t>
            </a:r>
            <a:r>
              <a:rPr lang="en-GB" dirty="0"/>
              <a:t>does a sunspot look darker than the rest of the Sun?</a:t>
            </a:r>
          </a:p>
          <a:p>
            <a:r>
              <a:rPr lang="en-GB" dirty="0" smtClean="0"/>
              <a:t>Describe </a:t>
            </a:r>
            <a:r>
              <a:rPr lang="en-GB" dirty="0"/>
              <a:t>the long term drift of sunspots. </a:t>
            </a:r>
          </a:p>
          <a:p>
            <a:r>
              <a:rPr lang="en-GB" dirty="0" smtClean="0"/>
              <a:t>Describe </a:t>
            </a:r>
            <a:r>
              <a:rPr lang="en-GB" dirty="0"/>
              <a:t>the sunspot Cycle</a:t>
            </a:r>
          </a:p>
          <a:p>
            <a:pPr marL="36576" indent="0">
              <a:buNone/>
            </a:pPr>
            <a:endParaRPr lang="en-GB" dirty="0"/>
          </a:p>
        </p:txBody>
      </p:sp>
    </p:spTree>
    <p:extLst>
      <p:ext uri="{BB962C8B-B14F-4D97-AF65-F5344CB8AC3E}">
        <p14:creationId xmlns:p14="http://schemas.microsoft.com/office/powerpoint/2010/main" val="193137766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27</TotalTime>
  <Words>198</Words>
  <Application>Microsoft Office PowerPoint</Application>
  <PresentationFormat>On-screen Show (4:3)</PresentationFormat>
  <Paragraphs>22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Technic</vt:lpstr>
      <vt:lpstr>Sunspots</vt:lpstr>
      <vt:lpstr>Learning Outcomes</vt:lpstr>
      <vt:lpstr>What are Sunspots</vt:lpstr>
      <vt:lpstr>PowerPoint Presentation</vt:lpstr>
      <vt:lpstr>How are sunspots caused?</vt:lpstr>
      <vt:lpstr>Sunspot Documentary</vt:lpstr>
      <vt:lpstr>Review</vt:lpstr>
    </vt:vector>
  </TitlesOfParts>
  <Company>RM plc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Sunspots</dc:title>
  <dc:creator>J.Turner</dc:creator>
  <cp:lastModifiedBy>J.Turner</cp:lastModifiedBy>
  <cp:revision>9</cp:revision>
  <dcterms:created xsi:type="dcterms:W3CDTF">2013-04-17T14:06:52Z</dcterms:created>
  <dcterms:modified xsi:type="dcterms:W3CDTF">2014-01-10T09:07:28Z</dcterms:modified>
</cp:coreProperties>
</file>